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2" r:id="rId6"/>
    <p:sldId id="263" r:id="rId7"/>
    <p:sldId id="264" r:id="rId8"/>
    <p:sldId id="265" r:id="rId9"/>
    <p:sldId id="261" r:id="rId10"/>
    <p:sldId id="260" r:id="rId11"/>
    <p:sldId id="266" r:id="rId12"/>
    <p:sldId id="268" r:id="rId13"/>
    <p:sldId id="267" r:id="rId14"/>
    <p:sldId id="283" r:id="rId15"/>
    <p:sldId id="269" r:id="rId16"/>
    <p:sldId id="270" r:id="rId17"/>
    <p:sldId id="271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2" r:id="rId27"/>
    <p:sldId id="281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1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27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852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877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60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213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08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653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142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420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21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98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87E86-B3F5-468A-98E4-041CF72698DA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520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1422" y="2799347"/>
            <a:ext cx="2875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u="sng" dirty="0" smtClean="0"/>
              <a:t>Use case</a:t>
            </a:r>
            <a:endParaRPr lang="ko-KR" altLang="en-US" sz="4000" u="sng" dirty="0"/>
          </a:p>
        </p:txBody>
      </p:sp>
    </p:spTree>
    <p:extLst>
      <p:ext uri="{BB962C8B-B14F-4D97-AF65-F5344CB8AC3E}">
        <p14:creationId xmlns:p14="http://schemas.microsoft.com/office/powerpoint/2010/main" val="1726072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34090"/>
            <a:ext cx="12192001" cy="633455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4489268" y="1802674"/>
            <a:ext cx="5656218" cy="23992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04651" y="4153988"/>
            <a:ext cx="4214949" cy="2090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꺾인 연결선 7"/>
          <p:cNvCxnSpPr>
            <a:stCxn id="6" idx="0"/>
          </p:cNvCxnSpPr>
          <p:nvPr/>
        </p:nvCxnSpPr>
        <p:spPr>
          <a:xfrm rot="5400000" flipH="1" flipV="1">
            <a:off x="2791097" y="2412275"/>
            <a:ext cx="1262742" cy="2220685"/>
          </a:xfrm>
          <a:prstGeom prst="bentConnector2">
            <a:avLst/>
          </a:prstGeom>
          <a:ln w="1905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1256" y="5780705"/>
            <a:ext cx="368808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패치 학습 필요 의심 사례 확인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stCxn id="11" idx="0"/>
          </p:cNvCxnSpPr>
          <p:nvPr/>
        </p:nvCxnSpPr>
        <p:spPr>
          <a:xfrm flipV="1">
            <a:off x="2105297" y="4362994"/>
            <a:ext cx="206828" cy="14177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98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9270" y="195943"/>
            <a:ext cx="5339443" cy="35488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392" y="1588586"/>
            <a:ext cx="6574070" cy="44972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0" name="직선 연결선 9"/>
          <p:cNvCxnSpPr/>
          <p:nvPr/>
        </p:nvCxnSpPr>
        <p:spPr>
          <a:xfrm flipV="1">
            <a:off x="2482392" y="195943"/>
            <a:ext cx="4206878" cy="1392643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9056462" y="3744796"/>
            <a:ext cx="2972251" cy="234104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43673" y="2373711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43672" y="3145510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9" name="직선 화살표 연결선 18"/>
          <p:cNvCxnSpPr>
            <a:stCxn id="17" idx="2"/>
            <a:endCxn id="18" idx="0"/>
          </p:cNvCxnSpPr>
          <p:nvPr/>
        </p:nvCxnSpPr>
        <p:spPr>
          <a:xfrm flipH="1">
            <a:off x="1252936" y="2743043"/>
            <a:ext cx="1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9884" y="81643"/>
            <a:ext cx="66393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해당 부분은 추가 실무 미팅이 필요할 것으로 보임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1)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가 바로 작동</a:t>
            </a:r>
            <a:r>
              <a:rPr lang="en-US" altLang="ko-KR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2)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탭으로 이동 후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작동</a:t>
            </a:r>
            <a:r>
              <a:rPr lang="en-US" altLang="ko-KR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3)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작동 버튼 생성</a:t>
            </a:r>
            <a:r>
              <a:rPr lang="en-US" altLang="ko-KR" dirty="0" smtClean="0"/>
              <a:t>?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8830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6" y="3063239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4202806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494543"/>
            <a:ext cx="1067889" cy="63341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199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1-2)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u="sng" dirty="0" smtClean="0"/>
              <a:t>패치 </a:t>
            </a:r>
            <a:r>
              <a:rPr lang="ko-KR" altLang="en-US" sz="1100" u="sng" dirty="0" err="1" smtClean="0"/>
              <a:t>비추천</a:t>
            </a:r>
            <a:r>
              <a:rPr lang="ko-KR" altLang="en-US" sz="1100" u="sng" dirty="0" smtClean="0"/>
              <a:t> </a:t>
            </a:r>
            <a:r>
              <a:rPr lang="ko-KR" altLang="en-US" sz="1100" dirty="0" smtClean="0"/>
              <a:t>케이스 학습</a:t>
            </a:r>
            <a:endParaRPr lang="ko-KR" altLang="en-US" sz="1100" dirty="0"/>
          </a:p>
        </p:txBody>
      </p:sp>
      <p:sp>
        <p:nvSpPr>
          <p:cNvPr id="6" name="직사각형 5"/>
          <p:cNvSpPr/>
          <p:nvPr/>
        </p:nvSpPr>
        <p:spPr>
          <a:xfrm>
            <a:off x="2766153" y="94459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결과 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771074" y="152508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결과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6153" y="210981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Ai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히트맵</a:t>
            </a:r>
            <a:r>
              <a:rPr lang="ko-KR" altLang="en-US" sz="1400" dirty="0" smtClean="0">
                <a:solidFill>
                  <a:schemeClr val="tx1"/>
                </a:solidFill>
              </a:rPr>
              <a:t> 확인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요약</a:t>
            </a:r>
            <a:r>
              <a:rPr lang="ko-KR" altLang="en-US" sz="1400" dirty="0" smtClean="0">
                <a:solidFill>
                  <a:schemeClr val="tx1"/>
                </a:solidFill>
              </a:rPr>
              <a:t> 이미지</a:t>
            </a:r>
            <a:r>
              <a:rPr lang="en-US" altLang="ko-KR" sz="1400" dirty="0" smtClean="0">
                <a:solidFill>
                  <a:schemeClr val="tx1"/>
                </a:solidFill>
              </a:rPr>
              <a:t>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stCxn id="13" idx="3"/>
          </p:cNvCxnSpPr>
          <p:nvPr/>
        </p:nvCxnSpPr>
        <p:spPr>
          <a:xfrm flipV="1">
            <a:off x="2411717" y="2021173"/>
            <a:ext cx="470153" cy="10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9826" y="1801278"/>
            <a:ext cx="227189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학습 필요 인지</a:t>
            </a:r>
            <a:endParaRPr lang="en-US" altLang="ko-KR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smtClean="0"/>
              <a:t>*</a:t>
            </a:r>
            <a:r>
              <a:rPr lang="ko-KR" altLang="en-US" sz="1200" dirty="0" err="1" smtClean="0"/>
              <a:t>비추천</a:t>
            </a:r>
            <a:r>
              <a:rPr lang="ko-KR" altLang="en-US" sz="1200" dirty="0" smtClean="0"/>
              <a:t> 슬라이드 임을 인지</a:t>
            </a:r>
            <a:endParaRPr lang="ko-KR" altLang="en-US" sz="1200" dirty="0"/>
          </a:p>
        </p:txBody>
      </p:sp>
      <p:sp>
        <p:nvSpPr>
          <p:cNvPr id="14" name="직사각형 13"/>
          <p:cNvSpPr/>
          <p:nvPr/>
        </p:nvSpPr>
        <p:spPr>
          <a:xfrm>
            <a:off x="2752108" y="523709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반영 여부 확인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625452" y="154026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</a:t>
            </a:r>
            <a:r>
              <a:rPr lang="ko-KR" altLang="en-US" sz="1400" smtClean="0">
                <a:solidFill>
                  <a:schemeClr val="tx1"/>
                </a:solidFill>
              </a:rPr>
              <a:t>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625452" y="973685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625451" y="211582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최종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625451" y="2691379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625449" y="325796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0" name="아래쪽 화살표 29"/>
          <p:cNvSpPr/>
          <p:nvPr/>
        </p:nvSpPr>
        <p:spPr>
          <a:xfrm>
            <a:off x="2835778" y="135295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아래쪽 화살표 30"/>
          <p:cNvSpPr/>
          <p:nvPr/>
        </p:nvSpPr>
        <p:spPr>
          <a:xfrm>
            <a:off x="2827071" y="190771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2" name="아래쪽 화살표 31"/>
          <p:cNvSpPr/>
          <p:nvPr/>
        </p:nvSpPr>
        <p:spPr>
          <a:xfrm>
            <a:off x="2827071" y="252791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5" name="직사각형 44"/>
          <p:cNvSpPr/>
          <p:nvPr/>
        </p:nvSpPr>
        <p:spPr>
          <a:xfrm>
            <a:off x="2752108" y="5834061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5625448" y="3833518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5235913" y="217638"/>
            <a:ext cx="12170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smtClean="0"/>
              <a:t>추가 확인 시도</a:t>
            </a:r>
            <a:endParaRPr lang="ko-KR" altLang="en-US" sz="1200" dirty="0"/>
          </a:p>
        </p:txBody>
      </p:sp>
      <p:sp>
        <p:nvSpPr>
          <p:cNvPr id="57" name="아래쪽 화살표 56"/>
          <p:cNvSpPr/>
          <p:nvPr/>
        </p:nvSpPr>
        <p:spPr>
          <a:xfrm>
            <a:off x="5616570" y="134932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8" name="아래쪽 화살표 57"/>
          <p:cNvSpPr/>
          <p:nvPr/>
        </p:nvSpPr>
        <p:spPr>
          <a:xfrm>
            <a:off x="5616570" y="196953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5625277" y="251478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5616570" y="309498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5616570" y="364745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373575" y="6448963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541838" y="6352554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69" name="타원 68"/>
          <p:cNvSpPr/>
          <p:nvPr/>
        </p:nvSpPr>
        <p:spPr>
          <a:xfrm>
            <a:off x="7719956" y="1511302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156238" y="2364442"/>
            <a:ext cx="18471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/>
              <a:t>*인지 방법 논의 필요</a:t>
            </a:r>
            <a:endParaRPr lang="ko-KR" altLang="en-US" sz="1200" dirty="0"/>
          </a:p>
        </p:txBody>
      </p:sp>
      <p:sp>
        <p:nvSpPr>
          <p:cNvPr id="71" name="직사각형 70"/>
          <p:cNvSpPr/>
          <p:nvPr/>
        </p:nvSpPr>
        <p:spPr>
          <a:xfrm>
            <a:off x="2752109" y="334727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Ai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히트맵</a:t>
            </a:r>
            <a:r>
              <a:rPr lang="ko-KR" altLang="en-US" sz="1400" dirty="0" smtClean="0">
                <a:solidFill>
                  <a:schemeClr val="tx1"/>
                </a:solidFill>
              </a:rPr>
              <a:t> 확인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원본 이미지</a:t>
            </a:r>
            <a:r>
              <a:rPr lang="en-US" altLang="ko-KR" sz="1400" dirty="0" smtClean="0">
                <a:solidFill>
                  <a:schemeClr val="tx1"/>
                </a:solidFill>
              </a:rPr>
              <a:t>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2766152" y="2716902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0" name="아래쪽 화살표 49"/>
          <p:cNvSpPr/>
          <p:nvPr/>
        </p:nvSpPr>
        <p:spPr>
          <a:xfrm>
            <a:off x="2826225" y="312727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4" name="직사각형 53"/>
          <p:cNvSpPr/>
          <p:nvPr/>
        </p:nvSpPr>
        <p:spPr>
          <a:xfrm>
            <a:off x="2752108" y="401365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레이블 선택</a:t>
            </a:r>
            <a:r>
              <a:rPr lang="en-US" altLang="ko-KR" sz="1400" dirty="0" smtClean="0">
                <a:solidFill>
                  <a:schemeClr val="tx1"/>
                </a:solidFill>
              </a:rPr>
              <a:t>-</a:t>
            </a:r>
            <a:r>
              <a:rPr lang="ko-KR" altLang="en-US" sz="1400" dirty="0" smtClean="0">
                <a:solidFill>
                  <a:schemeClr val="tx1"/>
                </a:solidFill>
              </a:rPr>
              <a:t>수정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034066" y="5224277"/>
            <a:ext cx="5972877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해당 부분은 추가 실무 미팅이 필요할 것으로 보임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1)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가 바로 작동</a:t>
            </a:r>
            <a:r>
              <a:rPr lang="en-US" altLang="ko-KR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2)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탭으로 이동 후 </a:t>
            </a:r>
            <a:r>
              <a:rPr lang="en-US" altLang="ko-KR" dirty="0" smtClean="0"/>
              <a:t>DP view </a:t>
            </a:r>
            <a:r>
              <a:rPr lang="ko-KR" altLang="en-US" dirty="0" smtClean="0"/>
              <a:t>작동</a:t>
            </a:r>
            <a:r>
              <a:rPr lang="en-US" altLang="ko-KR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3)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작동 버튼 생성</a:t>
            </a:r>
            <a:r>
              <a:rPr lang="en-US" altLang="ko-KR" dirty="0" smtClean="0"/>
              <a:t>?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68" name="타원 67"/>
          <p:cNvSpPr/>
          <p:nvPr/>
        </p:nvSpPr>
        <p:spPr>
          <a:xfrm>
            <a:off x="4846616" y="3969499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아래쪽 화살표 59"/>
          <p:cNvSpPr/>
          <p:nvPr/>
        </p:nvSpPr>
        <p:spPr>
          <a:xfrm>
            <a:off x="2826648" y="377941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1" name="직사각형 60"/>
          <p:cNvSpPr/>
          <p:nvPr/>
        </p:nvSpPr>
        <p:spPr>
          <a:xfrm>
            <a:off x="2752109" y="4610623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결과 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6" name="아래쪽 화살표 65"/>
          <p:cNvSpPr/>
          <p:nvPr/>
        </p:nvSpPr>
        <p:spPr>
          <a:xfrm>
            <a:off x="2803588" y="441595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7" name="아래쪽 화살표 66"/>
          <p:cNvSpPr/>
          <p:nvPr/>
        </p:nvSpPr>
        <p:spPr>
          <a:xfrm>
            <a:off x="2796782" y="503205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5" name="아래쪽 화살표 74"/>
          <p:cNvSpPr/>
          <p:nvPr/>
        </p:nvSpPr>
        <p:spPr>
          <a:xfrm>
            <a:off x="2796782" y="5662432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77" name="꺾인 연결선 76"/>
          <p:cNvCxnSpPr>
            <a:stCxn id="61" idx="3"/>
            <a:endCxn id="24" idx="1"/>
          </p:cNvCxnSpPr>
          <p:nvPr/>
        </p:nvCxnSpPr>
        <p:spPr>
          <a:xfrm flipV="1">
            <a:off x="4929252" y="1185903"/>
            <a:ext cx="696200" cy="363693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91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5718" y="1553325"/>
            <a:ext cx="100500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Quick Idea: </a:t>
            </a:r>
            <a:r>
              <a:rPr lang="en-US" sz="1600" dirty="0" smtClean="0">
                <a:solidFill>
                  <a:schemeClr val="accent5"/>
                </a:solidFill>
              </a:rPr>
              <a:t>[</a:t>
            </a:r>
            <a:r>
              <a:rPr lang="ko-KR" altLang="en-US" sz="1600" dirty="0" smtClean="0">
                <a:solidFill>
                  <a:schemeClr val="accent5"/>
                </a:solidFill>
              </a:rPr>
              <a:t>검사결과 </a:t>
            </a:r>
            <a:r>
              <a:rPr lang="en-US" altLang="ko-KR" sz="1600" dirty="0" smtClean="0">
                <a:solidFill>
                  <a:schemeClr val="accent5"/>
                </a:solidFill>
              </a:rPr>
              <a:t>tab]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accent5"/>
                </a:solidFill>
              </a:rPr>
              <a:t>If ORACLE wants to select/recommend ...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accent5"/>
                </a:solidFill>
              </a:rPr>
              <a:t> </a:t>
            </a:r>
            <a:r>
              <a:rPr lang="en-US" altLang="ko-KR" sz="1600" dirty="0" smtClean="0">
                <a:solidFill>
                  <a:schemeClr val="accent5"/>
                </a:solidFill>
              </a:rPr>
              <a:t>slide (which is not recommended by the system: scenario 1-1)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accent5"/>
                </a:solidFill>
              </a:rPr>
              <a:t> </a:t>
            </a:r>
            <a:r>
              <a:rPr lang="en-US" altLang="ko-KR" sz="1600" dirty="0" smtClean="0">
                <a:solidFill>
                  <a:schemeClr val="accent5"/>
                </a:solidFill>
              </a:rPr>
              <a:t>patches (which is in not-recommend-by-system slide: scenario 1-2)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accent5"/>
                </a:solidFill>
              </a:rPr>
              <a:t>, ORACLE can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accent5"/>
                </a:solidFill>
              </a:rPr>
              <a:t>	</a:t>
            </a:r>
            <a:r>
              <a:rPr lang="en-US" altLang="ko-KR" sz="1600" dirty="0" smtClean="0">
                <a:solidFill>
                  <a:schemeClr val="accent5"/>
                </a:solidFill>
              </a:rPr>
              <a:t>(1) select that slide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accent5"/>
                </a:solidFill>
              </a:rPr>
              <a:t>	</a:t>
            </a:r>
            <a:r>
              <a:rPr lang="en-US" altLang="ko-KR" sz="1600" dirty="0" smtClean="0">
                <a:solidFill>
                  <a:schemeClr val="accent5"/>
                </a:solidFill>
              </a:rPr>
              <a:t>(2) select what they want to do with slide (recommend slide-only, patch-only, or both)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accent5"/>
                </a:solidFill>
              </a:rPr>
              <a:t>	</a:t>
            </a:r>
            <a:r>
              <a:rPr lang="en-US" altLang="ko-KR" sz="1600" dirty="0" smtClean="0">
                <a:solidFill>
                  <a:schemeClr val="accent5"/>
                </a:solidFill>
              </a:rPr>
              <a:t>	(2.1) recommend slide -&gt; add slide information and &lt;ORACLE_SELECTION&gt; = 4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accent5"/>
                </a:solidFill>
              </a:rPr>
              <a:t>	</a:t>
            </a:r>
            <a:r>
              <a:rPr lang="en-US" altLang="ko-KR" sz="1600" dirty="0" smtClean="0">
                <a:solidFill>
                  <a:schemeClr val="accent5"/>
                </a:solidFill>
              </a:rPr>
              <a:t>	(2.2) </a:t>
            </a:r>
            <a:r>
              <a:rPr lang="en-US" altLang="ko-KR" sz="1600" dirty="0">
                <a:solidFill>
                  <a:schemeClr val="accent5"/>
                </a:solidFill>
              </a:rPr>
              <a:t>recommend </a:t>
            </a:r>
            <a:r>
              <a:rPr lang="en-US" altLang="ko-KR" sz="1600" dirty="0" smtClean="0">
                <a:solidFill>
                  <a:schemeClr val="accent5"/>
                </a:solidFill>
              </a:rPr>
              <a:t>patch-only </a:t>
            </a:r>
            <a:r>
              <a:rPr lang="en-US" altLang="ko-KR" sz="1600" dirty="0">
                <a:solidFill>
                  <a:schemeClr val="accent5"/>
                </a:solidFill>
              </a:rPr>
              <a:t>-&gt; add slide information and &lt;ORACLE_SELECTION&gt; = </a:t>
            </a:r>
            <a:r>
              <a:rPr lang="en-US" altLang="ko-KR" sz="1600" dirty="0" smtClean="0">
                <a:solidFill>
                  <a:schemeClr val="accent5"/>
                </a:solidFill>
              </a:rPr>
              <a:t>5</a:t>
            </a:r>
            <a:endParaRPr lang="en-US" altLang="ko-KR" sz="1600" dirty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accent5"/>
                </a:solidFill>
              </a:rPr>
              <a:t>	(3) if they want to modify patches information, go to </a:t>
            </a:r>
            <a:r>
              <a:rPr lang="ko-KR" altLang="en-US" sz="1600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accent5"/>
                </a:solidFill>
              </a:rPr>
              <a:t> </a:t>
            </a:r>
            <a:r>
              <a:rPr lang="en-US" altLang="ko-KR" sz="1600" dirty="0" smtClean="0">
                <a:solidFill>
                  <a:schemeClr val="accent5"/>
                </a:solidFill>
              </a:rPr>
              <a:t>tab</a:t>
            </a:r>
          </a:p>
        </p:txBody>
      </p:sp>
    </p:spTree>
    <p:extLst>
      <p:ext uri="{BB962C8B-B14F-4D97-AF65-F5344CB8AC3E}">
        <p14:creationId xmlns:p14="http://schemas.microsoft.com/office/powerpoint/2010/main" val="2600688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2-1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검사 결과 확인 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dirty="0" smtClean="0"/>
              <a:t>추천 </a:t>
            </a:r>
            <a:r>
              <a:rPr lang="ko-KR" altLang="en-US" u="sng" dirty="0" smtClean="0"/>
              <a:t>슬라이드 </a:t>
            </a:r>
            <a:r>
              <a:rPr lang="ko-KR" altLang="en-US" dirty="0" smtClean="0"/>
              <a:t>학습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1134" y="148182"/>
            <a:ext cx="95895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UI note: [</a:t>
            </a:r>
            <a:r>
              <a:rPr lang="ko-KR" altLang="en-US" sz="1600" b="1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 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tab</a:t>
            </a:r>
            <a:r>
              <a:rPr lang="en-US" sz="1600" b="1" dirty="0" smtClean="0">
                <a:solidFill>
                  <a:schemeClr val="accent5"/>
                </a:solidFill>
              </a:rPr>
              <a:t>]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600" dirty="0" smtClean="0">
                <a:solidFill>
                  <a:schemeClr val="accent5"/>
                </a:solidFill>
              </a:rPr>
              <a:t>If slide is recommended from the system (</a:t>
            </a:r>
            <a:r>
              <a:rPr lang="en-US" sz="1600" dirty="0" err="1" smtClean="0">
                <a:solidFill>
                  <a:schemeClr val="accent5"/>
                </a:solidFill>
              </a:rPr>
              <a:t>oracle_selection</a:t>
            </a:r>
            <a:r>
              <a:rPr lang="en-US" sz="1600" dirty="0" smtClean="0">
                <a:solidFill>
                  <a:schemeClr val="accent5"/>
                </a:solidFill>
              </a:rPr>
              <a:t> = 1), it will be shown in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추천 </a:t>
            </a:r>
            <a:r>
              <a:rPr lang="en-US" altLang="ko-KR" sz="1600" dirty="0" smtClean="0">
                <a:solidFill>
                  <a:schemeClr val="accent5"/>
                </a:solidFill>
              </a:rPr>
              <a:t>list.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600" dirty="0" smtClean="0">
                <a:solidFill>
                  <a:schemeClr val="accent5"/>
                </a:solidFill>
              </a:rPr>
              <a:t>If slide is recommended by the ORACLE </a:t>
            </a:r>
            <a:r>
              <a:rPr lang="en-US" sz="1600" dirty="0">
                <a:solidFill>
                  <a:schemeClr val="accent5"/>
                </a:solidFill>
              </a:rPr>
              <a:t>(</a:t>
            </a:r>
            <a:r>
              <a:rPr lang="en-US" sz="1600" dirty="0" err="1">
                <a:solidFill>
                  <a:schemeClr val="accent5"/>
                </a:solidFill>
              </a:rPr>
              <a:t>oracle_selection</a:t>
            </a:r>
            <a:r>
              <a:rPr lang="en-US" sz="1600" dirty="0">
                <a:solidFill>
                  <a:schemeClr val="accent5"/>
                </a:solidFill>
              </a:rPr>
              <a:t> = </a:t>
            </a:r>
            <a:r>
              <a:rPr lang="en-US" sz="1600" dirty="0" smtClean="0">
                <a:solidFill>
                  <a:schemeClr val="accent5"/>
                </a:solidFill>
              </a:rPr>
              <a:t>4 or 5), it will be shown in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600" dirty="0" smtClean="0">
                <a:solidFill>
                  <a:schemeClr val="accent5"/>
                </a:solidFill>
              </a:rPr>
              <a:t>list.</a:t>
            </a:r>
            <a:endParaRPr lang="en-US" sz="1600" dirty="0">
              <a:solidFill>
                <a:schemeClr val="accent5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1134" y="4689116"/>
            <a:ext cx="98943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When </a:t>
            </a:r>
            <a:r>
              <a:rPr lang="en-US" sz="1600" dirty="0" smtClean="0">
                <a:solidFill>
                  <a:schemeClr val="accent5"/>
                </a:solidFill>
              </a:rPr>
              <a:t>ORACLE modify(agree or disagree) with system recommendation,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[agree]: </a:t>
            </a:r>
            <a:r>
              <a:rPr lang="en-US" sz="1600" dirty="0" err="1" smtClean="0">
                <a:solidFill>
                  <a:schemeClr val="accent5"/>
                </a:solidFill>
              </a:rPr>
              <a:t>slide.ORACLE_SELECTION</a:t>
            </a:r>
            <a:r>
              <a:rPr lang="en-US" sz="1600" dirty="0" smtClean="0">
                <a:solidFill>
                  <a:schemeClr val="accent5"/>
                </a:solidFill>
              </a:rPr>
              <a:t> changes from 1 to </a:t>
            </a:r>
            <a:r>
              <a:rPr lang="en-US" sz="1600" b="1" dirty="0" smtClean="0">
                <a:solidFill>
                  <a:schemeClr val="accent5"/>
                </a:solidFill>
              </a:rPr>
              <a:t>2</a:t>
            </a:r>
            <a:r>
              <a:rPr lang="en-US" sz="1600" dirty="0" smtClean="0">
                <a:solidFill>
                  <a:schemeClr val="accent5"/>
                </a:solidFill>
              </a:rPr>
              <a:t>, (UI: slide will be shown in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600" dirty="0" smtClean="0">
                <a:solidFill>
                  <a:schemeClr val="accent5"/>
                </a:solidFill>
              </a:rPr>
              <a:t>list</a:t>
            </a:r>
            <a:r>
              <a:rPr lang="en-US" sz="1600" dirty="0" smtClean="0">
                <a:solidFill>
                  <a:schemeClr val="accent5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[disagree]: </a:t>
            </a:r>
            <a:r>
              <a:rPr lang="en-US" sz="1600" dirty="0" err="1">
                <a:solidFill>
                  <a:schemeClr val="accent5"/>
                </a:solidFill>
              </a:rPr>
              <a:t>slide.ORACLE_SELECTION</a:t>
            </a:r>
            <a:r>
              <a:rPr lang="en-US" sz="1600" dirty="0">
                <a:solidFill>
                  <a:schemeClr val="accent5"/>
                </a:solidFill>
              </a:rPr>
              <a:t> changes from 1 to </a:t>
            </a:r>
            <a:r>
              <a:rPr lang="en-US" sz="1600" b="1" dirty="0" smtClean="0">
                <a:solidFill>
                  <a:schemeClr val="accent5"/>
                </a:solidFill>
              </a:rPr>
              <a:t>3</a:t>
            </a:r>
            <a:r>
              <a:rPr lang="en-US" sz="1600" dirty="0" smtClean="0">
                <a:solidFill>
                  <a:schemeClr val="accent5"/>
                </a:solidFill>
              </a:rPr>
              <a:t>, </a:t>
            </a:r>
            <a:r>
              <a:rPr lang="en-US" sz="1600" dirty="0">
                <a:solidFill>
                  <a:schemeClr val="accent5"/>
                </a:solidFill>
              </a:rPr>
              <a:t>(</a:t>
            </a:r>
            <a:r>
              <a:rPr lang="en-US" sz="1600" dirty="0" smtClean="0">
                <a:solidFill>
                  <a:schemeClr val="accent5"/>
                </a:solidFill>
              </a:rPr>
              <a:t>UI</a:t>
            </a:r>
            <a:r>
              <a:rPr lang="en-US" sz="1600" dirty="0">
                <a:solidFill>
                  <a:schemeClr val="accent5"/>
                </a:solidFill>
              </a:rPr>
              <a:t> </a:t>
            </a:r>
            <a:r>
              <a:rPr lang="en-US" sz="1600" dirty="0" smtClean="0">
                <a:solidFill>
                  <a:schemeClr val="accent5"/>
                </a:solidFill>
              </a:rPr>
              <a:t>should notice to the ORACLE somehow)</a:t>
            </a:r>
            <a:endParaRPr lang="en-US" sz="1600" b="1" dirty="0" smtClean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5195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752599" y="3510643"/>
            <a:ext cx="4305299" cy="2100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6" idx="1"/>
          </p:cNvCxnSpPr>
          <p:nvPr/>
        </p:nvCxnSpPr>
        <p:spPr>
          <a:xfrm flipH="1">
            <a:off x="6057898" y="3075215"/>
            <a:ext cx="680359" cy="136071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98077" y="4267982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요약 정보 확인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추천 슬라이드 확인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129643" y="4897175"/>
            <a:ext cx="290990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대기 </a:t>
            </a:r>
            <a:r>
              <a:rPr lang="en-US" altLang="ko-KR" dirty="0" smtClean="0"/>
              <a:t>list </a:t>
            </a:r>
            <a:r>
              <a:rPr lang="ko-KR" altLang="en-US" dirty="0" smtClean="0"/>
              <a:t>추가 여부 결정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028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26034" y="4213554"/>
            <a:ext cx="30452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자세한 정보 확인 필요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추천 슬라이드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8527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6" y="6180645"/>
            <a:ext cx="214232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1753680" y="4773689"/>
            <a:ext cx="775607" cy="1406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498459" y="6211669"/>
            <a:ext cx="369354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* </a:t>
            </a:r>
            <a:r>
              <a:rPr lang="ko-KR" altLang="en-US" dirty="0" smtClean="0"/>
              <a:t>패치 파트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에 대해서는 좀 </a:t>
            </a:r>
            <a:r>
              <a:rPr lang="ko-KR" altLang="en-US" dirty="0" err="1" smtClean="0"/>
              <a:t>더논의가</a:t>
            </a:r>
            <a:r>
              <a:rPr lang="ko-KR" altLang="en-US" dirty="0" smtClean="0"/>
              <a:t> 필요함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29287" y="5318453"/>
            <a:ext cx="226205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레이블 수정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endCxn id="10" idx="0"/>
          </p:cNvCxnSpPr>
          <p:nvPr/>
        </p:nvCxnSpPr>
        <p:spPr>
          <a:xfrm>
            <a:off x="2529287" y="4784129"/>
            <a:ext cx="1131026" cy="5343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0" idx="2"/>
            <a:endCxn id="14" idx="3"/>
          </p:cNvCxnSpPr>
          <p:nvPr/>
        </p:nvCxnSpPr>
        <p:spPr>
          <a:xfrm flipH="1">
            <a:off x="2824844" y="5687785"/>
            <a:ext cx="835469" cy="6775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299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5" y="3063240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3757633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49370"/>
            <a:ext cx="913857" cy="107858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4485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1-1)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검사 결과 확인 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u="sng" dirty="0" smtClean="0"/>
              <a:t>슬라이드</a:t>
            </a:r>
            <a:r>
              <a:rPr lang="ko-KR" altLang="en-US" dirty="0" smtClean="0"/>
              <a:t> </a:t>
            </a:r>
            <a:r>
              <a:rPr lang="ko-KR" altLang="en-US" u="sng" dirty="0" err="1" smtClean="0"/>
              <a:t>비추천</a:t>
            </a:r>
            <a:r>
              <a:rPr lang="ko-KR" altLang="en-US" dirty="0" smtClean="0"/>
              <a:t> 케이스 학습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1170" y="5151094"/>
            <a:ext cx="94178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accent5"/>
                </a:solidFill>
              </a:rPr>
              <a:t>When: </a:t>
            </a:r>
            <a:r>
              <a:rPr lang="en-US" sz="1600" b="1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이 </a:t>
            </a:r>
            <a:r>
              <a:rPr lang="ko-KR" altLang="en-US" sz="1600" b="1" dirty="0" err="1" smtClean="0">
                <a:solidFill>
                  <a:schemeClr val="accent5"/>
                </a:solidFill>
              </a:rPr>
              <a:t>비추천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 슬라이드 </a:t>
            </a:r>
            <a:r>
              <a:rPr lang="ko-KR" altLang="en-US" sz="1600" b="1" dirty="0" err="1" smtClean="0">
                <a:solidFill>
                  <a:schemeClr val="accent5"/>
                </a:solidFill>
              </a:rPr>
              <a:t>선택시</a:t>
            </a:r>
            <a:endParaRPr lang="en-US" sz="1600" b="1" dirty="0" smtClean="0">
              <a:solidFill>
                <a:schemeClr val="accent5"/>
              </a:solidFill>
            </a:endParaRPr>
          </a:p>
          <a:p>
            <a:r>
              <a:rPr lang="en-US" sz="1600" dirty="0">
                <a:solidFill>
                  <a:schemeClr val="accent5"/>
                </a:solidFill>
              </a:rPr>
              <a:t>	</a:t>
            </a:r>
            <a:r>
              <a:rPr lang="en-US" sz="1600" dirty="0" smtClean="0">
                <a:solidFill>
                  <a:schemeClr val="accent5"/>
                </a:solidFill>
              </a:rPr>
              <a:t>-&gt; slide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정보</a:t>
            </a:r>
            <a:r>
              <a:rPr lang="ko-KR" altLang="en-US" sz="1600" dirty="0">
                <a:solidFill>
                  <a:schemeClr val="accent5"/>
                </a:solidFill>
              </a:rPr>
              <a:t>를</a:t>
            </a:r>
            <a:r>
              <a:rPr lang="en-US" sz="1600" dirty="0" smtClean="0">
                <a:solidFill>
                  <a:schemeClr val="accent5"/>
                </a:solidFill>
              </a:rPr>
              <a:t> </a:t>
            </a:r>
            <a:r>
              <a:rPr lang="en-US" sz="1600" dirty="0" smtClean="0">
                <a:solidFill>
                  <a:schemeClr val="accent5"/>
                </a:solidFill>
              </a:rPr>
              <a:t>[RCMD_SLIDE</a:t>
            </a:r>
            <a:r>
              <a:rPr lang="en-US" sz="1600" dirty="0" smtClean="0">
                <a:solidFill>
                  <a:schemeClr val="accent5"/>
                </a:solidFill>
              </a:rPr>
              <a:t>]</a:t>
            </a:r>
            <a:r>
              <a:rPr lang="ko-KR" altLang="en-US" sz="1600" dirty="0" smtClean="0">
                <a:solidFill>
                  <a:schemeClr val="accent5"/>
                </a:solidFill>
              </a:rPr>
              <a:t>에 추가</a:t>
            </a:r>
            <a:endParaRPr lang="en-US" altLang="ko-KR" sz="1600" dirty="0">
              <a:solidFill>
                <a:schemeClr val="accent5"/>
              </a:solidFill>
            </a:endParaRPr>
          </a:p>
          <a:p>
            <a:r>
              <a:rPr lang="en-US" sz="1600" dirty="0" smtClean="0">
                <a:solidFill>
                  <a:schemeClr val="accent5"/>
                </a:solidFill>
              </a:rPr>
              <a:t>	-&gt; &lt;</a:t>
            </a:r>
            <a:r>
              <a:rPr lang="en-US" sz="1600" dirty="0" smtClean="0">
                <a:solidFill>
                  <a:schemeClr val="accent5"/>
                </a:solidFill>
              </a:rPr>
              <a:t>ORACLE_SELECTION&gt; </a:t>
            </a:r>
            <a:r>
              <a:rPr lang="ko-KR" altLang="en-US" sz="1600" dirty="0" smtClean="0">
                <a:solidFill>
                  <a:schemeClr val="accent5"/>
                </a:solidFill>
              </a:rPr>
              <a:t>값을 </a:t>
            </a:r>
            <a:r>
              <a:rPr lang="en-US" altLang="ko-KR" sz="1600" dirty="0" smtClean="0">
                <a:solidFill>
                  <a:schemeClr val="accent5"/>
                </a:solidFill>
              </a:rPr>
              <a:t>4</a:t>
            </a:r>
            <a:r>
              <a:rPr lang="ko-KR" altLang="en-US" sz="1600" dirty="0" smtClean="0">
                <a:solidFill>
                  <a:schemeClr val="accent5"/>
                </a:solidFill>
              </a:rPr>
              <a:t>로 설정</a:t>
            </a:r>
            <a:endParaRPr lang="en-US" sz="1600" dirty="0" smtClean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507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2-1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추천 </a:t>
            </a:r>
            <a:r>
              <a:rPr lang="ko-KR" altLang="en-US" sz="1100" u="sng" dirty="0" smtClean="0"/>
              <a:t>슬라이드 </a:t>
            </a:r>
            <a:r>
              <a:rPr lang="ko-KR" altLang="en-US" sz="1100" dirty="0" smtClean="0"/>
              <a:t>학습</a:t>
            </a:r>
            <a:endParaRPr lang="ko-KR" altLang="en-US" sz="1100" dirty="0"/>
          </a:p>
        </p:txBody>
      </p:sp>
      <p:sp>
        <p:nvSpPr>
          <p:cNvPr id="22" name="직사각형 21"/>
          <p:cNvSpPr/>
          <p:nvPr/>
        </p:nvSpPr>
        <p:spPr>
          <a:xfrm>
            <a:off x="5605627" y="199077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</a:t>
            </a:r>
            <a:r>
              <a:rPr lang="ko-KR" altLang="en-US" sz="1400" smtClean="0">
                <a:solidFill>
                  <a:schemeClr val="tx1"/>
                </a:solidFill>
              </a:rPr>
              <a:t>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605627" y="1424195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605626" y="256633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최종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605626" y="3141889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605624" y="3784675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043143" y="4400199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5605623" y="436023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7" name="아래쪽 화살표 56"/>
          <p:cNvSpPr/>
          <p:nvPr/>
        </p:nvSpPr>
        <p:spPr>
          <a:xfrm>
            <a:off x="5596745" y="179983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5605452" y="296529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5596745" y="354549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5596745" y="417416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750049" y="6333399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1012958" y="6201539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49" name="직사각형 48"/>
          <p:cNvSpPr/>
          <p:nvPr/>
        </p:nvSpPr>
        <p:spPr>
          <a:xfrm>
            <a:off x="744868" y="1424195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744867" y="2013941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추천 슬라이드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744868" y="257340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요약 정보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744867" y="316127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대기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추가 여부 결정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3043143" y="378810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선택 슬라이드 추가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744866" y="3788107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1" name="아래쪽 화살표 60"/>
          <p:cNvSpPr/>
          <p:nvPr/>
        </p:nvSpPr>
        <p:spPr>
          <a:xfrm>
            <a:off x="822545" y="182709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6" name="아래쪽 화살표 65"/>
          <p:cNvSpPr/>
          <p:nvPr/>
        </p:nvSpPr>
        <p:spPr>
          <a:xfrm>
            <a:off x="816772" y="240779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7" name="직사각형 76"/>
          <p:cNvSpPr/>
          <p:nvPr/>
        </p:nvSpPr>
        <p:spPr>
          <a:xfrm>
            <a:off x="171150" y="3570491"/>
            <a:ext cx="16017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추가 슬라이드 없는 경우</a:t>
            </a:r>
            <a:endParaRPr lang="ko-KR" altLang="en-US" sz="1000" dirty="0"/>
          </a:p>
        </p:txBody>
      </p:sp>
      <p:cxnSp>
        <p:nvCxnSpPr>
          <p:cNvPr id="78" name="꺾인 연결선 77"/>
          <p:cNvCxnSpPr>
            <a:stCxn id="54" idx="2"/>
            <a:endCxn id="60" idx="0"/>
          </p:cNvCxnSpPr>
          <p:nvPr/>
        </p:nvCxnSpPr>
        <p:spPr>
          <a:xfrm rot="5400000">
            <a:off x="1732243" y="3686911"/>
            <a:ext cx="202392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꺾인 연결선 78"/>
          <p:cNvCxnSpPr>
            <a:stCxn id="54" idx="2"/>
            <a:endCxn id="55" idx="0"/>
          </p:cNvCxnSpPr>
          <p:nvPr/>
        </p:nvCxnSpPr>
        <p:spPr>
          <a:xfrm rot="16200000" flipH="1">
            <a:off x="2881381" y="2537773"/>
            <a:ext cx="202392" cy="229827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아래쪽 화살표 79"/>
          <p:cNvSpPr/>
          <p:nvPr/>
        </p:nvSpPr>
        <p:spPr>
          <a:xfrm>
            <a:off x="3180558" y="422489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1" name="직사각형 80"/>
          <p:cNvSpPr/>
          <p:nvPr/>
        </p:nvSpPr>
        <p:spPr>
          <a:xfrm>
            <a:off x="3131437" y="3422621"/>
            <a:ext cx="16017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추가 </a:t>
            </a:r>
            <a:r>
              <a:rPr lang="ko-KR" altLang="en-US" sz="1000" smtClean="0"/>
              <a:t>슬라이드 있는 </a:t>
            </a:r>
            <a:r>
              <a:rPr lang="ko-KR" altLang="en-US" sz="1000" dirty="0" smtClean="0"/>
              <a:t>경우</a:t>
            </a:r>
            <a:endParaRPr lang="ko-KR" altLang="en-US" sz="1000" dirty="0"/>
          </a:p>
        </p:txBody>
      </p:sp>
      <p:cxnSp>
        <p:nvCxnSpPr>
          <p:cNvPr id="82" name="꺾인 연결선 81"/>
          <p:cNvCxnSpPr>
            <a:stCxn id="51" idx="2"/>
            <a:endCxn id="54" idx="0"/>
          </p:cNvCxnSpPr>
          <p:nvPr/>
        </p:nvCxnSpPr>
        <p:spPr>
          <a:xfrm rot="5400000">
            <a:off x="1751721" y="3079559"/>
            <a:ext cx="16343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/>
          <p:cNvSpPr/>
          <p:nvPr/>
        </p:nvSpPr>
        <p:spPr>
          <a:xfrm>
            <a:off x="362780" y="2960402"/>
            <a:ext cx="130035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smtClean="0"/>
              <a:t>결정이 가능한 경우</a:t>
            </a:r>
            <a:endParaRPr lang="ko-KR" altLang="en-US" sz="1000" dirty="0"/>
          </a:p>
        </p:txBody>
      </p:sp>
      <p:cxnSp>
        <p:nvCxnSpPr>
          <p:cNvPr id="84" name="꺾인 연결선 83"/>
          <p:cNvCxnSpPr>
            <a:stCxn id="51" idx="3"/>
            <a:endCxn id="24" idx="1"/>
          </p:cNvCxnSpPr>
          <p:nvPr/>
        </p:nvCxnSpPr>
        <p:spPr>
          <a:xfrm flipV="1">
            <a:off x="2922011" y="1636413"/>
            <a:ext cx="2683616" cy="114920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/>
          <p:cNvSpPr/>
          <p:nvPr/>
        </p:nvSpPr>
        <p:spPr>
          <a:xfrm>
            <a:off x="8137544" y="256633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레이블 수정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86" name="꺾인 연결선 85"/>
          <p:cNvCxnSpPr>
            <a:stCxn id="22" idx="3"/>
            <a:endCxn id="85" idx="0"/>
          </p:cNvCxnSpPr>
          <p:nvPr/>
        </p:nvCxnSpPr>
        <p:spPr>
          <a:xfrm>
            <a:off x="7782770" y="2202997"/>
            <a:ext cx="1443346" cy="363337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꺾인 연결선 86"/>
          <p:cNvCxnSpPr>
            <a:stCxn id="22" idx="2"/>
            <a:endCxn id="25" idx="0"/>
          </p:cNvCxnSpPr>
          <p:nvPr/>
        </p:nvCxnSpPr>
        <p:spPr>
          <a:xfrm rot="5400000">
            <a:off x="6618640" y="2490774"/>
            <a:ext cx="15111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8425254" y="1926056"/>
            <a:ext cx="16017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 학습이 필요한 경우</a:t>
            </a:r>
            <a:endParaRPr lang="ko-KR" altLang="en-US" sz="1000" dirty="0"/>
          </a:p>
        </p:txBody>
      </p:sp>
      <p:sp>
        <p:nvSpPr>
          <p:cNvPr id="91" name="직사각형 90"/>
          <p:cNvSpPr/>
          <p:nvPr/>
        </p:nvSpPr>
        <p:spPr>
          <a:xfrm>
            <a:off x="4921949" y="2371387"/>
            <a:ext cx="177484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 학습이 필요 없는 경우</a:t>
            </a:r>
            <a:endParaRPr lang="ko-KR" altLang="en-US" sz="1000" dirty="0"/>
          </a:p>
        </p:txBody>
      </p:sp>
      <p:sp>
        <p:nvSpPr>
          <p:cNvPr id="93" name="직사각형 92"/>
          <p:cNvSpPr/>
          <p:nvPr/>
        </p:nvSpPr>
        <p:spPr>
          <a:xfrm>
            <a:off x="8137547" y="3103789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8137544" y="432213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5" name="아래쪽 화살표 94"/>
          <p:cNvSpPr/>
          <p:nvPr/>
        </p:nvSpPr>
        <p:spPr>
          <a:xfrm>
            <a:off x="8128666" y="350739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6" name="아래쪽 화살표 95"/>
          <p:cNvSpPr/>
          <p:nvPr/>
        </p:nvSpPr>
        <p:spPr>
          <a:xfrm>
            <a:off x="8128666" y="413606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7" name="직사각형 96"/>
          <p:cNvSpPr/>
          <p:nvPr/>
        </p:nvSpPr>
        <p:spPr>
          <a:xfrm>
            <a:off x="8137544" y="371163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 rotWithShape="1">
          <a:blip r:embed="rId2"/>
          <a:srcRect l="-142" t="-602" b="59604"/>
          <a:stretch/>
        </p:blipFill>
        <p:spPr>
          <a:xfrm>
            <a:off x="3871420" y="5211596"/>
            <a:ext cx="6342692" cy="1502229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100" name="직선 화살표 연결선 99"/>
          <p:cNvCxnSpPr>
            <a:stCxn id="94" idx="2"/>
          </p:cNvCxnSpPr>
          <p:nvPr/>
        </p:nvCxnSpPr>
        <p:spPr>
          <a:xfrm>
            <a:off x="9226116" y="4746566"/>
            <a:ext cx="800859" cy="13167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>
            <a:stCxn id="47" idx="2"/>
          </p:cNvCxnSpPr>
          <p:nvPr/>
        </p:nvCxnSpPr>
        <p:spPr>
          <a:xfrm>
            <a:off x="6694195" y="4784666"/>
            <a:ext cx="2531919" cy="15399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/>
          <p:cNvCxnSpPr>
            <a:stCxn id="45" idx="2"/>
          </p:cNvCxnSpPr>
          <p:nvPr/>
        </p:nvCxnSpPr>
        <p:spPr>
          <a:xfrm>
            <a:off x="4131715" y="4824635"/>
            <a:ext cx="790234" cy="14983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직사각형 110"/>
          <p:cNvSpPr/>
          <p:nvPr/>
        </p:nvSpPr>
        <p:spPr>
          <a:xfrm>
            <a:off x="1235363" y="4908580"/>
            <a:ext cx="29498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>
                <a:solidFill>
                  <a:srgbClr val="FF0000"/>
                </a:solidFill>
              </a:rPr>
              <a:t>해당 경우는 추천 패치를 어떻게 처리해야 하나</a:t>
            </a:r>
            <a:r>
              <a:rPr lang="en-US" altLang="ko-KR" sz="1000" dirty="0" smtClean="0">
                <a:solidFill>
                  <a:srgbClr val="FF0000"/>
                </a:solidFill>
              </a:rPr>
              <a:t>?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112" name="타원 111"/>
          <p:cNvSpPr/>
          <p:nvPr/>
        </p:nvSpPr>
        <p:spPr>
          <a:xfrm>
            <a:off x="10229457" y="2485990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타원 112"/>
          <p:cNvSpPr/>
          <p:nvPr/>
        </p:nvSpPr>
        <p:spPr>
          <a:xfrm>
            <a:off x="5137651" y="3738530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/>
          <p:cNvSpPr/>
          <p:nvPr/>
        </p:nvSpPr>
        <p:spPr>
          <a:xfrm>
            <a:off x="9447924" y="4751512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  <a:endParaRPr lang="ko-KR" altLang="en-US" sz="1000" dirty="0"/>
          </a:p>
        </p:txBody>
      </p:sp>
      <p:sp>
        <p:nvSpPr>
          <p:cNvPr id="115" name="직사각형 114"/>
          <p:cNvSpPr/>
          <p:nvPr/>
        </p:nvSpPr>
        <p:spPr>
          <a:xfrm>
            <a:off x="7064516" y="4779026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X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4127998" y="4821180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X</a:t>
            </a:r>
            <a:endParaRPr lang="ko-KR" altLang="en-US" sz="1000" dirty="0"/>
          </a:p>
        </p:txBody>
      </p:sp>
      <p:sp>
        <p:nvSpPr>
          <p:cNvPr id="56" name="아래쪽 화살표 55"/>
          <p:cNvSpPr/>
          <p:nvPr/>
        </p:nvSpPr>
        <p:spPr>
          <a:xfrm>
            <a:off x="8180210" y="295219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8" name="직사각형 57"/>
          <p:cNvSpPr/>
          <p:nvPr/>
        </p:nvSpPr>
        <p:spPr>
          <a:xfrm>
            <a:off x="749336" y="4419622"/>
            <a:ext cx="2177143" cy="4244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* 완료 여부를 확인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할수</a:t>
            </a:r>
            <a:r>
              <a:rPr lang="ko-KR" altLang="en-US" sz="1400" dirty="0" smtClean="0">
                <a:solidFill>
                  <a:schemeClr val="tx1"/>
                </a:solidFill>
              </a:rPr>
              <a:t> 있는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인지자가</a:t>
            </a:r>
            <a:r>
              <a:rPr lang="ko-KR" altLang="en-US" sz="1400" dirty="0" smtClean="0">
                <a:solidFill>
                  <a:schemeClr val="tx1"/>
                </a:solidFill>
              </a:rPr>
              <a:t> 필요함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67" name="직선 화살표 연결선 66"/>
          <p:cNvCxnSpPr>
            <a:stCxn id="60" idx="2"/>
            <a:endCxn id="58" idx="0"/>
          </p:cNvCxnSpPr>
          <p:nvPr/>
        </p:nvCxnSpPr>
        <p:spPr>
          <a:xfrm>
            <a:off x="1833438" y="4212543"/>
            <a:ext cx="4470" cy="2070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3263231" y="706875"/>
            <a:ext cx="39141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accent5"/>
                </a:solidFill>
              </a:rPr>
              <a:t>DB: </a:t>
            </a:r>
          </a:p>
          <a:p>
            <a:r>
              <a:rPr lang="en-US" sz="1600" dirty="0" smtClean="0">
                <a:solidFill>
                  <a:schemeClr val="accent5"/>
                </a:solidFill>
              </a:rPr>
              <a:t>- </a:t>
            </a:r>
            <a:r>
              <a:rPr lang="en-US" sz="1600" dirty="0" err="1" smtClean="0">
                <a:solidFill>
                  <a:schemeClr val="accent5"/>
                </a:solidFill>
              </a:rPr>
              <a:t>oracle_selection</a:t>
            </a:r>
            <a:r>
              <a:rPr lang="en-US" sz="1600" dirty="0" smtClean="0">
                <a:solidFill>
                  <a:schemeClr val="accent5"/>
                </a:solidFill>
              </a:rPr>
              <a:t> changes from 1 to 2</a:t>
            </a:r>
          </a:p>
        </p:txBody>
      </p:sp>
    </p:spTree>
    <p:extLst>
      <p:ext uri="{BB962C8B-B14F-4D97-AF65-F5344CB8AC3E}">
        <p14:creationId xmlns:p14="http://schemas.microsoft.com/office/powerpoint/2010/main" val="7472535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2-2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검사 결과 확인 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dirty="0" smtClean="0"/>
              <a:t>추천 </a:t>
            </a:r>
            <a:r>
              <a:rPr lang="ko-KR" altLang="en-US" u="sng" dirty="0" smtClean="0"/>
              <a:t>패치 </a:t>
            </a:r>
            <a:r>
              <a:rPr lang="ko-KR" altLang="en-US" dirty="0" smtClean="0"/>
              <a:t>학습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1134" y="148182"/>
            <a:ext cx="119005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[</a:t>
            </a:r>
            <a:r>
              <a:rPr lang="ko-KR" altLang="en-US" sz="1600" b="1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 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tab</a:t>
            </a:r>
            <a:r>
              <a:rPr lang="en-US" sz="1600" b="1" dirty="0" smtClean="0">
                <a:solidFill>
                  <a:schemeClr val="accent5"/>
                </a:solidFill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5"/>
                </a:solidFill>
              </a:rPr>
              <a:t>ORACLE can select SLIDE (from both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추천 </a:t>
            </a:r>
            <a:r>
              <a:rPr lang="en-US" altLang="ko-KR" sz="1600" dirty="0" smtClean="0">
                <a:solidFill>
                  <a:schemeClr val="accent5"/>
                </a:solidFill>
              </a:rPr>
              <a:t>&amp;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600" dirty="0" smtClean="0">
                <a:solidFill>
                  <a:schemeClr val="accent5"/>
                </a:solidFill>
              </a:rPr>
              <a:t>list</a:t>
            </a:r>
            <a:r>
              <a:rPr lang="en-US" sz="1600" dirty="0" smtClean="0">
                <a:solidFill>
                  <a:schemeClr val="accent5"/>
                </a:solidFill>
              </a:rPr>
              <a:t>) to display patches information (DP </a:t>
            </a:r>
            <a:r>
              <a:rPr lang="en-US" sz="1600" dirty="0" err="1" smtClean="0">
                <a:solidFill>
                  <a:schemeClr val="accent5"/>
                </a:solidFill>
              </a:rPr>
              <a:t>viwer</a:t>
            </a:r>
            <a:r>
              <a:rPr lang="en-US" sz="1600" dirty="0" smtClean="0">
                <a:solidFill>
                  <a:schemeClr val="accent5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5"/>
                </a:solidFill>
              </a:rPr>
              <a:t>In </a:t>
            </a:r>
            <a:r>
              <a:rPr lang="en-US" sz="1600" b="1" dirty="0" smtClean="0">
                <a:solidFill>
                  <a:schemeClr val="accent5"/>
                </a:solidFill>
              </a:rPr>
              <a:t>[DP viewer]</a:t>
            </a:r>
            <a:r>
              <a:rPr lang="en-US" sz="1600" dirty="0" smtClean="0">
                <a:solidFill>
                  <a:schemeClr val="accent5"/>
                </a:solidFill>
              </a:rPr>
              <a:t>, ORACLE can confirm/remove/recommend patches.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sz="1600" u="sng" dirty="0" smtClean="0">
                <a:solidFill>
                  <a:schemeClr val="accent5"/>
                </a:solidFill>
              </a:rPr>
              <a:t>Confirm</a:t>
            </a:r>
            <a:r>
              <a:rPr lang="en-US" sz="1600" dirty="0" smtClean="0">
                <a:solidFill>
                  <a:schemeClr val="accent5"/>
                </a:solidFill>
              </a:rPr>
              <a:t> means ORACLE </a:t>
            </a:r>
            <a:r>
              <a:rPr lang="en-US" sz="1600" u="sng" dirty="0" smtClean="0">
                <a:solidFill>
                  <a:schemeClr val="accent5"/>
                </a:solidFill>
              </a:rPr>
              <a:t>agrees</a:t>
            </a:r>
            <a:r>
              <a:rPr lang="en-US" sz="1600" dirty="0" smtClean="0">
                <a:solidFill>
                  <a:schemeClr val="accent5"/>
                </a:solidFill>
              </a:rPr>
              <a:t> with system’s recommendation -&gt; [RCMD_PATCH].ORACLE_SELECTION: </a:t>
            </a:r>
            <a:r>
              <a:rPr lang="en-US" sz="1600" b="1" dirty="0" smtClean="0">
                <a:solidFill>
                  <a:schemeClr val="accent5"/>
                </a:solidFill>
              </a:rPr>
              <a:t>1-&gt;2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600" u="sng" dirty="0" smtClean="0">
                <a:solidFill>
                  <a:schemeClr val="accent5"/>
                </a:solidFill>
              </a:rPr>
              <a:t>Remove</a:t>
            </a:r>
            <a:r>
              <a:rPr lang="en-US" sz="1600" dirty="0" smtClean="0">
                <a:solidFill>
                  <a:schemeClr val="accent5"/>
                </a:solidFill>
              </a:rPr>
              <a:t> means ORACLE </a:t>
            </a:r>
            <a:r>
              <a:rPr lang="en-US" sz="1600" u="sng" dirty="0" smtClean="0">
                <a:solidFill>
                  <a:schemeClr val="accent5"/>
                </a:solidFill>
              </a:rPr>
              <a:t>disagrees</a:t>
            </a:r>
            <a:r>
              <a:rPr lang="en-US" sz="1600" dirty="0" smtClean="0">
                <a:solidFill>
                  <a:schemeClr val="accent5"/>
                </a:solidFill>
              </a:rPr>
              <a:t> with system’s recommendation -&gt; </a:t>
            </a:r>
            <a:r>
              <a:rPr lang="en-US" sz="1600" dirty="0">
                <a:solidFill>
                  <a:schemeClr val="accent5"/>
                </a:solidFill>
              </a:rPr>
              <a:t>[RCMD_PATCH].ORACLE_SELECTION: </a:t>
            </a:r>
            <a:r>
              <a:rPr lang="en-US" sz="1600" b="1" dirty="0" smtClean="0">
                <a:solidFill>
                  <a:schemeClr val="accent5"/>
                </a:solidFill>
              </a:rPr>
              <a:t>1-&gt;3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600" u="sng" dirty="0" smtClean="0">
                <a:solidFill>
                  <a:schemeClr val="accent5"/>
                </a:solidFill>
              </a:rPr>
              <a:t>Recommend</a:t>
            </a:r>
            <a:r>
              <a:rPr lang="en-US" sz="1600" dirty="0" smtClean="0">
                <a:solidFill>
                  <a:schemeClr val="accent5"/>
                </a:solidFill>
              </a:rPr>
              <a:t> means ORACLE </a:t>
            </a:r>
            <a:r>
              <a:rPr lang="en-US" sz="1600" u="sng" dirty="0" smtClean="0">
                <a:solidFill>
                  <a:schemeClr val="accent5"/>
                </a:solidFill>
              </a:rPr>
              <a:t>recommend</a:t>
            </a:r>
            <a:r>
              <a:rPr lang="en-US" sz="1600" dirty="0" smtClean="0">
                <a:solidFill>
                  <a:schemeClr val="accent5"/>
                </a:solidFill>
              </a:rPr>
              <a:t> another patches to be retrained -&gt; [RCMD_PATCH].ORACLE_SELECTION: </a:t>
            </a:r>
            <a:r>
              <a:rPr lang="en-US" sz="1600" b="1" dirty="0" smtClean="0">
                <a:solidFill>
                  <a:schemeClr val="accent5"/>
                </a:solidFill>
              </a:rPr>
              <a:t>0-&gt;4</a:t>
            </a:r>
            <a:endParaRPr lang="en-US" sz="16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888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26034" y="4213554"/>
            <a:ext cx="30452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자세한 정보 확인 필요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추천 슬라이드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2700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6" y="6180645"/>
            <a:ext cx="214232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1753680" y="4773689"/>
            <a:ext cx="775607" cy="1406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498459" y="6211669"/>
            <a:ext cx="369354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* </a:t>
            </a:r>
            <a:r>
              <a:rPr lang="ko-KR" altLang="en-US" dirty="0" smtClean="0"/>
              <a:t>패치 파트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에 대해서는 좀 </a:t>
            </a:r>
            <a:r>
              <a:rPr lang="ko-KR" altLang="en-US" dirty="0" err="1" smtClean="0"/>
              <a:t>더논의가</a:t>
            </a:r>
            <a:r>
              <a:rPr lang="ko-KR" altLang="en-US" dirty="0" smtClean="0"/>
              <a:t> 필요함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29287" y="5318453"/>
            <a:ext cx="226205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레이블 수정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endCxn id="10" idx="0"/>
          </p:cNvCxnSpPr>
          <p:nvPr/>
        </p:nvCxnSpPr>
        <p:spPr>
          <a:xfrm>
            <a:off x="2529287" y="4784129"/>
            <a:ext cx="1131026" cy="5343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0" idx="2"/>
            <a:endCxn id="14" idx="3"/>
          </p:cNvCxnSpPr>
          <p:nvPr/>
        </p:nvCxnSpPr>
        <p:spPr>
          <a:xfrm flipH="1">
            <a:off x="2824844" y="5687785"/>
            <a:ext cx="835469" cy="6775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331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58" y="3063239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81849" y="3777036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68773"/>
            <a:ext cx="913857" cy="105918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5145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2-2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추천 </a:t>
            </a:r>
            <a:r>
              <a:rPr lang="ko-KR" altLang="en-US" sz="1100" u="sng" dirty="0" smtClean="0"/>
              <a:t>패치 </a:t>
            </a:r>
            <a:r>
              <a:rPr lang="ko-KR" altLang="en-US" sz="1100" dirty="0" smtClean="0"/>
              <a:t>학습</a:t>
            </a:r>
            <a:endParaRPr lang="ko-KR" altLang="en-US" sz="1100" dirty="0"/>
          </a:p>
        </p:txBody>
      </p:sp>
      <p:sp>
        <p:nvSpPr>
          <p:cNvPr id="22" name="직사각형 21"/>
          <p:cNvSpPr/>
          <p:nvPr/>
        </p:nvSpPr>
        <p:spPr>
          <a:xfrm>
            <a:off x="5605627" y="199077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</a:t>
            </a:r>
            <a:r>
              <a:rPr lang="ko-KR" altLang="en-US" sz="1400" smtClean="0">
                <a:solidFill>
                  <a:schemeClr val="tx1"/>
                </a:solidFill>
              </a:rPr>
              <a:t>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605627" y="1424195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605626" y="256633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최종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605626" y="3141889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605624" y="3784675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5605623" y="436023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7" name="아래쪽 화살표 56"/>
          <p:cNvSpPr/>
          <p:nvPr/>
        </p:nvSpPr>
        <p:spPr>
          <a:xfrm>
            <a:off x="5596745" y="179983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5605452" y="296529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5596745" y="354549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5596745" y="417416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750049" y="6333399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1012958" y="6201539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76" name="직사각형 75"/>
          <p:cNvSpPr/>
          <p:nvPr/>
        </p:nvSpPr>
        <p:spPr>
          <a:xfrm>
            <a:off x="9470571" y="-105285"/>
            <a:ext cx="2721429" cy="11900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JJ</a:t>
            </a:r>
            <a:r>
              <a:rPr lang="ko-KR" altLang="en-US" dirty="0" smtClean="0"/>
              <a:t>와 논의</a:t>
            </a:r>
            <a:endParaRPr lang="ko-KR" altLang="en-US" dirty="0"/>
          </a:p>
        </p:txBody>
      </p:sp>
      <p:sp>
        <p:nvSpPr>
          <p:cNvPr id="49" name="직사각형 48"/>
          <p:cNvSpPr/>
          <p:nvPr/>
        </p:nvSpPr>
        <p:spPr>
          <a:xfrm>
            <a:off x="744868" y="1424195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744867" y="2013941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추천 슬라이드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744868" y="257340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요약 정보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1" name="아래쪽 화살표 60"/>
          <p:cNvSpPr/>
          <p:nvPr/>
        </p:nvSpPr>
        <p:spPr>
          <a:xfrm>
            <a:off x="822545" y="182709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6" name="아래쪽 화살표 65"/>
          <p:cNvSpPr/>
          <p:nvPr/>
        </p:nvSpPr>
        <p:spPr>
          <a:xfrm>
            <a:off x="816772" y="240779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5" name="직사각형 84"/>
          <p:cNvSpPr/>
          <p:nvPr/>
        </p:nvSpPr>
        <p:spPr>
          <a:xfrm>
            <a:off x="8137544" y="256633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레이블 수정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86" name="꺾인 연결선 85"/>
          <p:cNvCxnSpPr>
            <a:stCxn id="22" idx="3"/>
            <a:endCxn id="85" idx="0"/>
          </p:cNvCxnSpPr>
          <p:nvPr/>
        </p:nvCxnSpPr>
        <p:spPr>
          <a:xfrm>
            <a:off x="7782770" y="2202997"/>
            <a:ext cx="1443346" cy="363337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꺾인 연결선 86"/>
          <p:cNvCxnSpPr>
            <a:stCxn id="22" idx="2"/>
            <a:endCxn id="25" idx="0"/>
          </p:cNvCxnSpPr>
          <p:nvPr/>
        </p:nvCxnSpPr>
        <p:spPr>
          <a:xfrm rot="5400000">
            <a:off x="6618640" y="2490774"/>
            <a:ext cx="15111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8425254" y="1926056"/>
            <a:ext cx="16017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 학습이 필요한 경우</a:t>
            </a:r>
            <a:endParaRPr lang="ko-KR" altLang="en-US" sz="1000" dirty="0"/>
          </a:p>
        </p:txBody>
      </p:sp>
      <p:sp>
        <p:nvSpPr>
          <p:cNvPr id="91" name="직사각형 90"/>
          <p:cNvSpPr/>
          <p:nvPr/>
        </p:nvSpPr>
        <p:spPr>
          <a:xfrm>
            <a:off x="4921949" y="2371387"/>
            <a:ext cx="177484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 학습이 필요 없는 경우</a:t>
            </a:r>
            <a:endParaRPr lang="ko-KR" altLang="en-US" sz="1000" dirty="0"/>
          </a:p>
        </p:txBody>
      </p:sp>
      <p:sp>
        <p:nvSpPr>
          <p:cNvPr id="93" name="직사각형 92"/>
          <p:cNvSpPr/>
          <p:nvPr/>
        </p:nvSpPr>
        <p:spPr>
          <a:xfrm>
            <a:off x="8137547" y="3103789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8137544" y="432213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5" name="아래쪽 화살표 94"/>
          <p:cNvSpPr/>
          <p:nvPr/>
        </p:nvSpPr>
        <p:spPr>
          <a:xfrm>
            <a:off x="8128666" y="350739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6" name="아래쪽 화살표 95"/>
          <p:cNvSpPr/>
          <p:nvPr/>
        </p:nvSpPr>
        <p:spPr>
          <a:xfrm>
            <a:off x="8128666" y="413606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7" name="직사각형 96"/>
          <p:cNvSpPr/>
          <p:nvPr/>
        </p:nvSpPr>
        <p:spPr>
          <a:xfrm>
            <a:off x="8137544" y="371163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 rotWithShape="1">
          <a:blip r:embed="rId2"/>
          <a:srcRect l="-142" t="-602" b="59604"/>
          <a:stretch/>
        </p:blipFill>
        <p:spPr>
          <a:xfrm>
            <a:off x="3871420" y="5211596"/>
            <a:ext cx="6342692" cy="1502229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100" name="직선 화살표 연결선 99"/>
          <p:cNvCxnSpPr>
            <a:stCxn id="94" idx="2"/>
          </p:cNvCxnSpPr>
          <p:nvPr/>
        </p:nvCxnSpPr>
        <p:spPr>
          <a:xfrm>
            <a:off x="9226116" y="4746566"/>
            <a:ext cx="800859" cy="13167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>
            <a:stCxn id="47" idx="2"/>
          </p:cNvCxnSpPr>
          <p:nvPr/>
        </p:nvCxnSpPr>
        <p:spPr>
          <a:xfrm>
            <a:off x="6694195" y="4784666"/>
            <a:ext cx="2531919" cy="15399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타원 111"/>
          <p:cNvSpPr/>
          <p:nvPr/>
        </p:nvSpPr>
        <p:spPr>
          <a:xfrm>
            <a:off x="10229457" y="2485990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/>
          <p:cNvSpPr/>
          <p:nvPr/>
        </p:nvSpPr>
        <p:spPr>
          <a:xfrm>
            <a:off x="9447924" y="4751512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  <a:endParaRPr lang="ko-KR" altLang="en-US" sz="1000" dirty="0"/>
          </a:p>
        </p:txBody>
      </p:sp>
      <p:sp>
        <p:nvSpPr>
          <p:cNvPr id="115" name="직사각형 114"/>
          <p:cNvSpPr/>
          <p:nvPr/>
        </p:nvSpPr>
        <p:spPr>
          <a:xfrm>
            <a:off x="7064516" y="4779026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X</a:t>
            </a:r>
            <a:endParaRPr lang="ko-KR" altLang="en-US" sz="1000" dirty="0"/>
          </a:p>
        </p:txBody>
      </p:sp>
      <p:cxnSp>
        <p:nvCxnSpPr>
          <p:cNvPr id="69" name="꺾인 연결선 68"/>
          <p:cNvCxnSpPr>
            <a:stCxn id="51" idx="3"/>
            <a:endCxn id="24" idx="1"/>
          </p:cNvCxnSpPr>
          <p:nvPr/>
        </p:nvCxnSpPr>
        <p:spPr>
          <a:xfrm flipV="1">
            <a:off x="2922011" y="1636413"/>
            <a:ext cx="2683616" cy="114920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10394727" y="2605717"/>
            <a:ext cx="177484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 학습이 필요 없는 경우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5684087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327310"/>
              </p:ext>
            </p:extLst>
          </p:nvPr>
        </p:nvGraphicFramePr>
        <p:xfrm>
          <a:off x="178262" y="1284933"/>
          <a:ext cx="6573733" cy="23114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86890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1654429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3132414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SYS </a:t>
                      </a:r>
                      <a:r>
                        <a:rPr lang="ko-KR" altLang="en-US" sz="1200" dirty="0" smtClean="0"/>
                        <a:t>추천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ORACLE agreement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[RCMD_SLIDE].ORACLE_SELECTION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1-&gt;2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1-&gt;3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(add) 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 information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490241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**not recommended</a:t>
                      </a:r>
                      <a:r>
                        <a:rPr lang="en-US" sz="1200" baseline="0" dirty="0" smtClean="0"/>
                        <a:t> by both, </a:t>
                      </a:r>
                      <a:br>
                        <a:rPr lang="en-US" sz="1200" baseline="0" dirty="0" smtClean="0"/>
                      </a:br>
                      <a:r>
                        <a:rPr lang="en-US" sz="1200" b="1" baseline="0" dirty="0" smtClean="0"/>
                        <a:t>but want to train patch-only</a:t>
                      </a:r>
                      <a:r>
                        <a:rPr lang="en-US" sz="1200" baseline="0" dirty="0" smtClean="0"/>
                        <a:t>**</a:t>
                      </a:r>
                      <a:endParaRPr 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927165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8262" y="407770"/>
            <a:ext cx="414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ORACLE_SELECTION conclusion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78262" y="946379"/>
            <a:ext cx="4148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SLIDE level</a:t>
            </a:r>
            <a:endParaRPr 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178262" y="4337155"/>
          <a:ext cx="6544460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57617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1654429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3132414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SYS recommendation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ORACLE agreement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[RCMD_PATCH].ORACLE_SELECTION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1-&gt;2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1-&gt;3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0-&gt;4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490241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8262" y="3998601"/>
            <a:ext cx="4148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PATCH level</a:t>
            </a:r>
            <a:endParaRPr lang="en-US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8262852" y="1284933"/>
          <a:ext cx="3033355" cy="14833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83132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898842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951381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Training case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/>
                        <a:t>Slide.OS</a:t>
                      </a:r>
                      <a:r>
                        <a:rPr lang="en-US" sz="1200" dirty="0" smtClean="0"/>
                        <a:t>*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/>
                        <a:t>Patch.OS</a:t>
                      </a:r>
                      <a:r>
                        <a:rPr lang="en-US" sz="1200" dirty="0" smtClean="0"/>
                        <a:t>*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Slide-only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-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Patch-only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both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262852" y="946379"/>
            <a:ext cx="30333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Training cases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62852" y="2768293"/>
            <a:ext cx="30333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*</a:t>
            </a:r>
            <a:r>
              <a:rPr lang="en-US" sz="1100" dirty="0" err="1" smtClean="0"/>
              <a:t>Slide.OS</a:t>
            </a:r>
            <a:r>
              <a:rPr lang="en-US" sz="1100" dirty="0" smtClean="0"/>
              <a:t> = </a:t>
            </a:r>
            <a:r>
              <a:rPr lang="en-US" sz="1100" dirty="0" err="1" smtClean="0"/>
              <a:t>slide.ORACLE_SELECTION</a:t>
            </a:r>
            <a:endParaRPr lang="en-US" sz="1100" dirty="0" smtClean="0"/>
          </a:p>
          <a:p>
            <a:r>
              <a:rPr lang="en-US" sz="1100" dirty="0" smtClean="0"/>
              <a:t>*</a:t>
            </a:r>
            <a:r>
              <a:rPr lang="en-US" sz="1100" dirty="0" err="1" smtClean="0"/>
              <a:t>Patch.OS</a:t>
            </a:r>
            <a:r>
              <a:rPr lang="en-US" sz="1100" dirty="0" smtClean="0"/>
              <a:t> </a:t>
            </a:r>
            <a:r>
              <a:rPr lang="en-US" sz="1100" dirty="0"/>
              <a:t>= </a:t>
            </a:r>
            <a:r>
              <a:rPr lang="en-US" sz="1100" dirty="0" err="1" smtClean="0"/>
              <a:t>patch.ORACLE_SELECTION</a:t>
            </a:r>
            <a:endParaRPr lang="en-US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7689274" y="4199877"/>
            <a:ext cx="4031672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현재 </a:t>
            </a:r>
            <a:r>
              <a:rPr lang="en-US" altLang="ko-KR" sz="1400" dirty="0" smtClean="0"/>
              <a:t>DB</a:t>
            </a:r>
            <a:r>
              <a:rPr lang="ko-KR" altLang="en-US" sz="1400" dirty="0" smtClean="0"/>
              <a:t>에서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패치 정보 수정을 위해서는 슬라이드 정보를 우선 복사해 </a:t>
            </a:r>
            <a:r>
              <a:rPr lang="ko-KR" altLang="en-US" sz="1400" dirty="0" err="1" smtClean="0"/>
              <a:t>와야함</a:t>
            </a:r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따라서</a:t>
            </a:r>
            <a:r>
              <a:rPr lang="en-US" altLang="ko-KR" sz="1400" dirty="0" smtClean="0"/>
              <a:t>, </a:t>
            </a:r>
            <a:r>
              <a:rPr lang="en-US" altLang="ko-KR" sz="1400" i="1" dirty="0"/>
              <a:t>ORACLE_SELECTION = 5 </a:t>
            </a:r>
            <a:r>
              <a:rPr lang="ko-KR" altLang="en-US" sz="1400" i="1" dirty="0" smtClean="0"/>
              <a:t>케이스를 추가함 </a:t>
            </a:r>
            <a:r>
              <a:rPr lang="en-US" altLang="ko-KR" sz="1400" i="1" dirty="0" smtClean="0"/>
              <a:t>(</a:t>
            </a:r>
            <a:r>
              <a:rPr lang="ko-KR" altLang="en-US" sz="1400" i="1" dirty="0" err="1" smtClean="0"/>
              <a:t>비추천</a:t>
            </a:r>
            <a:r>
              <a:rPr lang="en-US" altLang="ko-KR" sz="1400" i="1" dirty="0" smtClean="0"/>
              <a:t>, </a:t>
            </a:r>
            <a:r>
              <a:rPr lang="ko-KR" altLang="en-US" sz="1400" i="1" dirty="0" err="1" smtClean="0"/>
              <a:t>비선택</a:t>
            </a:r>
            <a:r>
              <a:rPr lang="en-US" altLang="ko-KR" sz="1400" i="1" dirty="0" smtClean="0"/>
              <a:t>)</a:t>
            </a:r>
            <a:endParaRPr lang="en-US" sz="1400" dirty="0" smtClean="0"/>
          </a:p>
        </p:txBody>
      </p:sp>
      <p:cxnSp>
        <p:nvCxnSpPr>
          <p:cNvPr id="14" name="꺾인 연결선 13"/>
          <p:cNvCxnSpPr>
            <a:endCxn id="12" idx="1"/>
          </p:cNvCxnSpPr>
          <p:nvPr/>
        </p:nvCxnSpPr>
        <p:spPr>
          <a:xfrm>
            <a:off x="5503025" y="3408218"/>
            <a:ext cx="2186249" cy="1348516"/>
          </a:xfrm>
          <a:prstGeom prst="bentConnector3">
            <a:avLst>
              <a:gd name="adj1" fmla="val 796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104020" y="1784322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3" name="TextBox 12"/>
          <p:cNvSpPr txBox="1"/>
          <p:nvPr/>
        </p:nvSpPr>
        <p:spPr>
          <a:xfrm>
            <a:off x="6104021" y="2135414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5" name="TextBox 14"/>
          <p:cNvSpPr txBox="1"/>
          <p:nvPr/>
        </p:nvSpPr>
        <p:spPr>
          <a:xfrm>
            <a:off x="6104020" y="2527104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smtClean="0"/>
              <a:t>값 추가</a:t>
            </a:r>
            <a:endParaRPr lang="ko-KR" altLang="en-US" sz="1050" dirty="0"/>
          </a:p>
        </p:txBody>
      </p:sp>
      <p:sp>
        <p:nvSpPr>
          <p:cNvPr id="16" name="TextBox 15"/>
          <p:cNvSpPr txBox="1"/>
          <p:nvPr/>
        </p:nvSpPr>
        <p:spPr>
          <a:xfrm>
            <a:off x="6104019" y="3366896"/>
            <a:ext cx="11349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smtClean="0"/>
              <a:t>값 추가</a:t>
            </a:r>
            <a:endParaRPr lang="ko-KR" altLang="en-US" sz="1050" dirty="0"/>
          </a:p>
        </p:txBody>
      </p:sp>
      <p:sp>
        <p:nvSpPr>
          <p:cNvPr id="17" name="TextBox 16"/>
          <p:cNvSpPr txBox="1"/>
          <p:nvPr/>
        </p:nvSpPr>
        <p:spPr>
          <a:xfrm>
            <a:off x="6168188" y="4877305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8" name="TextBox 17"/>
          <p:cNvSpPr txBox="1"/>
          <p:nvPr/>
        </p:nvSpPr>
        <p:spPr>
          <a:xfrm>
            <a:off x="6168189" y="5228397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9" name="TextBox 18"/>
          <p:cNvSpPr txBox="1"/>
          <p:nvPr/>
        </p:nvSpPr>
        <p:spPr>
          <a:xfrm>
            <a:off x="6168188" y="5588813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93671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58043" y="2498271"/>
            <a:ext cx="8218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현재 패치의 선택 </a:t>
            </a:r>
            <a:r>
              <a:rPr lang="en-US" altLang="ko-KR" dirty="0" smtClean="0"/>
              <a:t>(</a:t>
            </a:r>
            <a:r>
              <a:rPr lang="ko-KR" altLang="en-US" dirty="0" smtClean="0"/>
              <a:t>전문의</a:t>
            </a:r>
            <a:r>
              <a:rPr lang="en-US" altLang="ko-KR" dirty="0" smtClean="0"/>
              <a:t>/</a:t>
            </a:r>
            <a:r>
              <a:rPr lang="ko-KR" altLang="en-US" dirty="0" smtClean="0"/>
              <a:t>추천</a:t>
            </a:r>
            <a:r>
              <a:rPr lang="en-US" altLang="ko-KR" dirty="0" smtClean="0"/>
              <a:t>) </a:t>
            </a:r>
            <a:r>
              <a:rPr lang="ko-KR" altLang="en-US" dirty="0" smtClean="0"/>
              <a:t>방법에 따른 </a:t>
            </a:r>
            <a:r>
              <a:rPr lang="en-US" altLang="ko-KR" dirty="0" smtClean="0"/>
              <a:t>tracking</a:t>
            </a:r>
            <a:r>
              <a:rPr lang="ko-KR" altLang="en-US" dirty="0" smtClean="0"/>
              <a:t>이 필요함</a:t>
            </a:r>
            <a:endParaRPr lang="en-US" altLang="ko-KR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레이블링</a:t>
            </a:r>
            <a:r>
              <a:rPr lang="ko-KR" altLang="en-US" dirty="0" smtClean="0"/>
              <a:t> 보조 시스템 </a:t>
            </a:r>
            <a:r>
              <a:rPr lang="ko-KR" altLang="en-US" dirty="0" err="1" smtClean="0"/>
              <a:t>계획중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작동 방법 조금 더 구체적으로 작성 필요함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1442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59" y="198745"/>
            <a:ext cx="12078041" cy="625390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26571" y="4328160"/>
            <a:ext cx="4197532" cy="195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>
            <a:stCxn id="5" idx="2"/>
            <a:endCxn id="10" idx="0"/>
          </p:cNvCxnSpPr>
          <p:nvPr/>
        </p:nvCxnSpPr>
        <p:spPr>
          <a:xfrm>
            <a:off x="2425337" y="4524103"/>
            <a:ext cx="1" cy="11129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6572" y="5637014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검사 결과 중 학습 필요 슬라이드 확인</a:t>
            </a:r>
            <a:endParaRPr lang="ko-KR" altLang="en-US" dirty="0"/>
          </a:p>
        </p:txBody>
      </p:sp>
      <p:cxnSp>
        <p:nvCxnSpPr>
          <p:cNvPr id="14" name="직선 화살표 연결선 13"/>
          <p:cNvCxnSpPr>
            <a:endCxn id="15" idx="0"/>
          </p:cNvCxnSpPr>
          <p:nvPr/>
        </p:nvCxnSpPr>
        <p:spPr>
          <a:xfrm>
            <a:off x="2425337" y="6030096"/>
            <a:ext cx="0" cy="3210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26571" y="6351117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학습 대상 슬라이드에 </a:t>
            </a:r>
            <a:r>
              <a:rPr lang="ko-KR" altLang="en-US" smtClean="0"/>
              <a:t>추가 </a:t>
            </a:r>
            <a:r>
              <a:rPr lang="en-US" altLang="ko-KR" dirty="0" smtClean="0"/>
              <a:t>(</a:t>
            </a:r>
            <a:r>
              <a:rPr lang="ko-KR" altLang="en-US" dirty="0" smtClean="0"/>
              <a:t>버튼 등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012632" y="0"/>
            <a:ext cx="2807768" cy="338554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u="sng" dirty="0" smtClean="0"/>
              <a:t>사용 시나리오 </a:t>
            </a:r>
            <a:r>
              <a:rPr lang="en-US" altLang="ko-KR" sz="1600" u="sng" dirty="0" smtClean="0"/>
              <a:t>1 (</a:t>
            </a:r>
            <a:r>
              <a:rPr lang="ko-KR" altLang="en-US" sz="1600" u="sng" dirty="0" smtClean="0"/>
              <a:t>슬라이드</a:t>
            </a:r>
            <a:r>
              <a:rPr lang="en-US" altLang="ko-KR" sz="1600" u="sng" dirty="0" smtClean="0"/>
              <a:t>)</a:t>
            </a:r>
            <a:endParaRPr lang="ko-KR" altLang="en-US" sz="1600" u="sng" dirty="0"/>
          </a:p>
        </p:txBody>
      </p:sp>
    </p:spTree>
    <p:extLst>
      <p:ext uri="{BB962C8B-B14F-4D97-AF65-F5344CB8AC3E}">
        <p14:creationId xmlns:p14="http://schemas.microsoft.com/office/powerpoint/2010/main" val="2209423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217" y="476421"/>
            <a:ext cx="11827780" cy="60637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8" y="4588873"/>
            <a:ext cx="4721645" cy="249279"/>
          </a:xfrm>
          <a:prstGeom prst="rect">
            <a:avLst/>
          </a:prstGeom>
        </p:spPr>
      </p:pic>
      <p:cxnSp>
        <p:nvCxnSpPr>
          <p:cNvPr id="11" name="직선 화살표 연결선 10"/>
          <p:cNvCxnSpPr>
            <a:stCxn id="12" idx="0"/>
            <a:endCxn id="2" idx="2"/>
          </p:cNvCxnSpPr>
          <p:nvPr/>
        </p:nvCxnSpPr>
        <p:spPr>
          <a:xfrm flipV="1">
            <a:off x="2730137" y="4838152"/>
            <a:ext cx="342084" cy="7030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31371" y="5541220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학습 대상 슬라이드에 추가 </a:t>
            </a:r>
            <a:r>
              <a:rPr lang="en-US" altLang="ko-KR" dirty="0" smtClean="0"/>
              <a:t>(</a:t>
            </a:r>
            <a:r>
              <a:rPr lang="ko-KR" altLang="en-US" dirty="0" smtClean="0"/>
              <a:t>버튼 등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4963886" y="476421"/>
            <a:ext cx="1175657" cy="3117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꺾인 연결선 19"/>
          <p:cNvCxnSpPr>
            <a:stCxn id="21" idx="0"/>
            <a:endCxn id="13" idx="0"/>
          </p:cNvCxnSpPr>
          <p:nvPr/>
        </p:nvCxnSpPr>
        <p:spPr>
          <a:xfrm rot="16200000" flipH="1">
            <a:off x="3827868" y="-1247426"/>
            <a:ext cx="3453" cy="3444240"/>
          </a:xfrm>
          <a:prstGeom prst="bentConnector3">
            <a:avLst>
              <a:gd name="adj1" fmla="val -6620330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1519646" y="472968"/>
            <a:ext cx="1175657" cy="3117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612674" y="0"/>
            <a:ext cx="241662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재학습</a:t>
            </a:r>
            <a:r>
              <a:rPr lang="ko-KR" altLang="en-US" dirty="0" smtClean="0"/>
              <a:t> 탭으로 이동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8286952" y="200055"/>
            <a:ext cx="2934042" cy="338554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u="sng" dirty="0" smtClean="0"/>
              <a:t>사용 시나리오 </a:t>
            </a:r>
            <a:r>
              <a:rPr lang="en-US" altLang="ko-KR" sz="1600" u="sng" dirty="0" smtClean="0"/>
              <a:t>1 (</a:t>
            </a:r>
            <a:r>
              <a:rPr lang="ko-KR" altLang="en-US" sz="1600" u="sng" dirty="0" smtClean="0"/>
              <a:t>슬라이드</a:t>
            </a:r>
            <a:r>
              <a:rPr lang="en-US" altLang="ko-KR" sz="1600" u="sng" dirty="0" smtClean="0"/>
              <a:t>)</a:t>
            </a:r>
            <a:endParaRPr lang="ko-KR" altLang="en-US" sz="1600" u="sng" dirty="0"/>
          </a:p>
        </p:txBody>
      </p:sp>
    </p:spTree>
    <p:extLst>
      <p:ext uri="{BB962C8B-B14F-4D97-AF65-F5344CB8AC3E}">
        <p14:creationId xmlns:p14="http://schemas.microsoft.com/office/powerpoint/2010/main" val="1910854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217" y="476421"/>
            <a:ext cx="11827780" cy="60637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8" y="4588873"/>
            <a:ext cx="4721645" cy="249279"/>
          </a:xfrm>
          <a:prstGeom prst="rect">
            <a:avLst/>
          </a:prstGeom>
        </p:spPr>
      </p:pic>
      <p:cxnSp>
        <p:nvCxnSpPr>
          <p:cNvPr id="11" name="직선 화살표 연결선 10"/>
          <p:cNvCxnSpPr>
            <a:stCxn id="12" idx="0"/>
            <a:endCxn id="2" idx="2"/>
          </p:cNvCxnSpPr>
          <p:nvPr/>
        </p:nvCxnSpPr>
        <p:spPr>
          <a:xfrm flipV="1">
            <a:off x="2843349" y="4838152"/>
            <a:ext cx="228872" cy="3147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44583" y="5152944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학습 대상 슬라이드에 추가 </a:t>
            </a:r>
            <a:r>
              <a:rPr lang="en-US" altLang="ko-KR" dirty="0" smtClean="0"/>
              <a:t>(</a:t>
            </a:r>
            <a:r>
              <a:rPr lang="ko-KR" altLang="en-US" dirty="0" smtClean="0"/>
              <a:t>완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8286952" y="200055"/>
            <a:ext cx="2934042" cy="338554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u="sng" dirty="0" smtClean="0"/>
              <a:t>사용 시나리오 </a:t>
            </a:r>
            <a:r>
              <a:rPr lang="en-US" altLang="ko-KR" sz="1600" u="sng" dirty="0" smtClean="0"/>
              <a:t>1 (</a:t>
            </a:r>
            <a:r>
              <a:rPr lang="ko-KR" altLang="en-US" sz="1600" u="sng" dirty="0" smtClean="0"/>
              <a:t>슬라이드</a:t>
            </a:r>
            <a:r>
              <a:rPr lang="en-US" altLang="ko-KR" sz="1600" u="sng" dirty="0" smtClean="0"/>
              <a:t>)</a:t>
            </a:r>
            <a:endParaRPr lang="ko-KR" altLang="en-US" sz="1600" u="sng" dirty="0"/>
          </a:p>
        </p:txBody>
      </p:sp>
      <p:sp>
        <p:nvSpPr>
          <p:cNvPr id="14" name="직사각형 13"/>
          <p:cNvSpPr/>
          <p:nvPr/>
        </p:nvSpPr>
        <p:spPr>
          <a:xfrm>
            <a:off x="6431279" y="2503714"/>
            <a:ext cx="5686697" cy="18462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658082" y="4713512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패치 검토 여부 확인 </a:t>
            </a:r>
            <a:r>
              <a:rPr lang="en-US" altLang="ko-KR" dirty="0" smtClean="0"/>
              <a:t>(</a:t>
            </a:r>
            <a:r>
              <a:rPr lang="ko-KR" altLang="en-US" dirty="0" smtClean="0"/>
              <a:t>더블 클릭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stCxn id="15" idx="0"/>
            <a:endCxn id="14" idx="2"/>
          </p:cNvCxnSpPr>
          <p:nvPr/>
        </p:nvCxnSpPr>
        <p:spPr>
          <a:xfrm flipH="1" flipV="1">
            <a:off x="9274628" y="4349931"/>
            <a:ext cx="230225" cy="3635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/>
          <p:cNvCxnSpPr>
            <a:stCxn id="12" idx="3"/>
            <a:endCxn id="15" idx="1"/>
          </p:cNvCxnSpPr>
          <p:nvPr/>
        </p:nvCxnSpPr>
        <p:spPr>
          <a:xfrm flipV="1">
            <a:off x="4942115" y="4898178"/>
            <a:ext cx="2715967" cy="439432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83771" y="5697376"/>
            <a:ext cx="419753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분기점</a:t>
            </a:r>
            <a:r>
              <a:rPr lang="en-US" altLang="ko-KR" dirty="0" smtClean="0"/>
              <a:t>) </a:t>
            </a:r>
            <a:r>
              <a:rPr lang="ko-KR" altLang="en-US" dirty="0" smtClean="0"/>
              <a:t>슬라이드만 학습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패치 검토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8998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5" y="5176156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2529286" y="4773689"/>
            <a:ext cx="1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498459" y="6211669"/>
            <a:ext cx="369354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* </a:t>
            </a:r>
            <a:r>
              <a:rPr lang="ko-KR" altLang="en-US" dirty="0" smtClean="0"/>
              <a:t>패치 파트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에 대해서는 좀 </a:t>
            </a:r>
            <a:r>
              <a:rPr lang="ko-KR" altLang="en-US" dirty="0" err="1" smtClean="0"/>
              <a:t>더논의가</a:t>
            </a:r>
            <a:r>
              <a:rPr lang="ko-KR" altLang="en-US" dirty="0" smtClean="0"/>
              <a:t> 필요함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0454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6" y="3063239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3757749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rcRect t="1" r="65729" b="4366"/>
          <a:stretch/>
        </p:blipFill>
        <p:spPr>
          <a:xfrm>
            <a:off x="537227" y="3735705"/>
            <a:ext cx="2186871" cy="320583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4"/>
          <a:srcRect l="43121" t="1" r="21246" b="-2297"/>
          <a:stretch/>
        </p:blipFill>
        <p:spPr>
          <a:xfrm>
            <a:off x="2724098" y="3757748"/>
            <a:ext cx="2305101" cy="291738"/>
          </a:xfrm>
          <a:prstGeom prst="rect">
            <a:avLst/>
          </a:prstGeom>
          <a:ln>
            <a:noFill/>
          </a:ln>
        </p:spPr>
      </p:pic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71531"/>
            <a:ext cx="938349" cy="105642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743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1-1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u="sng" dirty="0" smtClean="0"/>
              <a:t>슬라이드</a:t>
            </a:r>
            <a:r>
              <a:rPr lang="ko-KR" altLang="en-US" sz="1100" dirty="0" smtClean="0"/>
              <a:t> </a:t>
            </a:r>
            <a:r>
              <a:rPr lang="ko-KR" altLang="en-US" sz="1100" u="sng" dirty="0" err="1" smtClean="0"/>
              <a:t>비추천</a:t>
            </a:r>
            <a:r>
              <a:rPr lang="ko-KR" altLang="en-US" sz="1100" dirty="0" smtClean="0"/>
              <a:t> 케이스 학습</a:t>
            </a:r>
            <a:endParaRPr lang="ko-KR" altLang="en-US" sz="1100" dirty="0"/>
          </a:p>
        </p:txBody>
      </p:sp>
      <p:sp>
        <p:nvSpPr>
          <p:cNvPr id="6" name="직사각형 5"/>
          <p:cNvSpPr/>
          <p:nvPr/>
        </p:nvSpPr>
        <p:spPr>
          <a:xfrm>
            <a:off x="2766153" y="94459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결과 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606" t="3042" r="63582" b="17585"/>
          <a:stretch/>
        </p:blipFill>
        <p:spPr>
          <a:xfrm>
            <a:off x="-67688" y="3527769"/>
            <a:ext cx="2685644" cy="308218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직사각형 7"/>
          <p:cNvSpPr/>
          <p:nvPr/>
        </p:nvSpPr>
        <p:spPr>
          <a:xfrm>
            <a:off x="2771074" y="152508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</a:t>
            </a:r>
            <a:r>
              <a:rPr lang="ko-KR" altLang="en-US" sz="1400" smtClean="0">
                <a:solidFill>
                  <a:schemeClr val="tx1"/>
                </a:solidFill>
              </a:rPr>
              <a:t>결과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6153" y="210981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학습 대상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ko-KR" altLang="en-US" sz="1400" dirty="0" smtClean="0">
                <a:solidFill>
                  <a:schemeClr val="tx1"/>
                </a:solidFill>
              </a:rPr>
              <a:t>슬라이드로 추가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stCxn id="13" idx="3"/>
          </p:cNvCxnSpPr>
          <p:nvPr/>
        </p:nvCxnSpPr>
        <p:spPr>
          <a:xfrm flipV="1">
            <a:off x="2411717" y="2021173"/>
            <a:ext cx="470153" cy="10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9826" y="1801278"/>
            <a:ext cx="227189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학습 필요 인지</a:t>
            </a:r>
            <a:endParaRPr lang="en-US" altLang="ko-KR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smtClean="0"/>
              <a:t>*</a:t>
            </a:r>
            <a:r>
              <a:rPr lang="ko-KR" altLang="en-US" sz="1200" dirty="0" err="1" smtClean="0"/>
              <a:t>비추천</a:t>
            </a:r>
            <a:r>
              <a:rPr lang="ko-KR" altLang="en-US" sz="1200" dirty="0" smtClean="0"/>
              <a:t> 슬라이드 임을 인지</a:t>
            </a:r>
            <a:endParaRPr lang="ko-KR" altLang="en-US" sz="1200" dirty="0"/>
          </a:p>
        </p:txBody>
      </p:sp>
      <p:sp>
        <p:nvSpPr>
          <p:cNvPr id="14" name="직사각형 13"/>
          <p:cNvSpPr/>
          <p:nvPr/>
        </p:nvSpPr>
        <p:spPr>
          <a:xfrm>
            <a:off x="2766153" y="272584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반영 여부 확인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515190" y="94459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6515190" y="158125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625727" y="239677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056107" y="239677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이미지 클릭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8606187" y="1910037"/>
            <a:ext cx="11368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 smtClean="0"/>
              <a:t>패치 검토 결정 </a:t>
            </a:r>
            <a:endParaRPr lang="ko-KR" altLang="en-US" sz="1050" dirty="0"/>
          </a:p>
        </p:txBody>
      </p:sp>
      <p:sp>
        <p:nvSpPr>
          <p:cNvPr id="22" name="직사각형 21"/>
          <p:cNvSpPr/>
          <p:nvPr/>
        </p:nvSpPr>
        <p:spPr>
          <a:xfrm>
            <a:off x="8056106" y="356630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056106" y="299971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8056105" y="414185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최종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056105" y="4717412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8056103" y="528399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0" name="아래쪽 화살표 29"/>
          <p:cNvSpPr/>
          <p:nvPr/>
        </p:nvSpPr>
        <p:spPr>
          <a:xfrm>
            <a:off x="2835778" y="135295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아래쪽 화살표 30"/>
          <p:cNvSpPr/>
          <p:nvPr/>
        </p:nvSpPr>
        <p:spPr>
          <a:xfrm>
            <a:off x="2827071" y="190771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2" name="아래쪽 화살표 31"/>
          <p:cNvSpPr/>
          <p:nvPr/>
        </p:nvSpPr>
        <p:spPr>
          <a:xfrm>
            <a:off x="2827071" y="252791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3" name="아래쪽 화살표 32"/>
          <p:cNvSpPr/>
          <p:nvPr/>
        </p:nvSpPr>
        <p:spPr>
          <a:xfrm>
            <a:off x="6649462" y="138803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35" name="꺾인 연결선 34"/>
          <p:cNvCxnSpPr>
            <a:stCxn id="14" idx="3"/>
            <a:endCxn id="15" idx="1"/>
          </p:cNvCxnSpPr>
          <p:nvPr/>
        </p:nvCxnSpPr>
        <p:spPr>
          <a:xfrm flipV="1">
            <a:off x="4943296" y="1156816"/>
            <a:ext cx="1571894" cy="1781244"/>
          </a:xfrm>
          <a:prstGeom prst="bentConnector3">
            <a:avLst>
              <a:gd name="adj1" fmla="val 24377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17" idx="2"/>
            <a:endCxn id="18" idx="0"/>
          </p:cNvCxnSpPr>
          <p:nvPr/>
        </p:nvCxnSpPr>
        <p:spPr>
          <a:xfrm rot="5400000">
            <a:off x="6963490" y="1756498"/>
            <a:ext cx="391082" cy="889463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17" idx="2"/>
            <a:endCxn id="19" idx="0"/>
          </p:cNvCxnSpPr>
          <p:nvPr/>
        </p:nvCxnSpPr>
        <p:spPr>
          <a:xfrm rot="16200000" flipH="1">
            <a:off x="8178679" y="1430770"/>
            <a:ext cx="391082" cy="154091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/>
          <p:cNvSpPr/>
          <p:nvPr/>
        </p:nvSpPr>
        <p:spPr>
          <a:xfrm>
            <a:off x="2766153" y="3394247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6" name="아래쪽 화살표 45"/>
          <p:cNvSpPr/>
          <p:nvPr/>
        </p:nvSpPr>
        <p:spPr>
          <a:xfrm>
            <a:off x="2827071" y="3202872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7" name="직사각형 46"/>
          <p:cNvSpPr/>
          <p:nvPr/>
        </p:nvSpPr>
        <p:spPr>
          <a:xfrm>
            <a:off x="8056102" y="5859551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5161698" y="913010"/>
            <a:ext cx="12170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smtClean="0"/>
              <a:t>추가 확인 시도</a:t>
            </a:r>
            <a:endParaRPr lang="ko-KR" altLang="en-US" sz="1200" dirty="0"/>
          </a:p>
        </p:txBody>
      </p:sp>
      <p:sp>
        <p:nvSpPr>
          <p:cNvPr id="53" name="직사각형 52"/>
          <p:cNvSpPr/>
          <p:nvPr/>
        </p:nvSpPr>
        <p:spPr>
          <a:xfrm>
            <a:off x="5464486" y="1995382"/>
            <a:ext cx="147348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/>
              <a:t>슬라이드만 </a:t>
            </a:r>
            <a:r>
              <a:rPr lang="ko-KR" altLang="en-US" sz="1000" dirty="0" smtClean="0"/>
              <a:t>학습 결정 </a:t>
            </a:r>
            <a:endParaRPr lang="ko-KR" altLang="en-US" sz="1000" dirty="0"/>
          </a:p>
        </p:txBody>
      </p:sp>
      <p:sp>
        <p:nvSpPr>
          <p:cNvPr id="56" name="아래쪽 화살표 55"/>
          <p:cNvSpPr/>
          <p:nvPr/>
        </p:nvSpPr>
        <p:spPr>
          <a:xfrm>
            <a:off x="8055931" y="282060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7" name="아래쪽 화살표 56"/>
          <p:cNvSpPr/>
          <p:nvPr/>
        </p:nvSpPr>
        <p:spPr>
          <a:xfrm>
            <a:off x="8047224" y="337536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8" name="아래쪽 화살표 57"/>
          <p:cNvSpPr/>
          <p:nvPr/>
        </p:nvSpPr>
        <p:spPr>
          <a:xfrm>
            <a:off x="8047224" y="399556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8055931" y="454081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8047224" y="512101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8047224" y="567348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2997032" y="6427192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3116090" y="6322869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68" name="타원 67"/>
          <p:cNvSpPr/>
          <p:nvPr/>
        </p:nvSpPr>
        <p:spPr>
          <a:xfrm>
            <a:off x="4844226" y="2080916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/>
          <p:cNvSpPr/>
          <p:nvPr/>
        </p:nvSpPr>
        <p:spPr>
          <a:xfrm>
            <a:off x="10150610" y="3537335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156238" y="2364442"/>
            <a:ext cx="18471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*인지 방법 논의 필요</a:t>
            </a:r>
            <a:endParaRPr lang="ko-KR" altLang="en-US" sz="1200" dirty="0"/>
          </a:p>
        </p:txBody>
      </p:sp>
      <p:sp>
        <p:nvSpPr>
          <p:cNvPr id="71" name="직사각형 70"/>
          <p:cNvSpPr/>
          <p:nvPr/>
        </p:nvSpPr>
        <p:spPr>
          <a:xfrm>
            <a:off x="2890771" y="482621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학습 대상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ko-KR" altLang="en-US" sz="1400" dirty="0" smtClean="0">
                <a:solidFill>
                  <a:schemeClr val="tx1"/>
                </a:solidFill>
              </a:rPr>
              <a:t>슬라이드로 추가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4985279" y="4774196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/>
          <p:cNvSpPr/>
          <p:nvPr/>
        </p:nvSpPr>
        <p:spPr>
          <a:xfrm>
            <a:off x="2901924" y="556077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</a:t>
            </a:r>
            <a:r>
              <a:rPr lang="ko-KR" altLang="en-US" sz="1400" smtClean="0">
                <a:solidFill>
                  <a:schemeClr val="tx1"/>
                </a:solidFill>
              </a:rPr>
              <a:t>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4996428" y="5531807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5150549" y="4658547"/>
            <a:ext cx="2811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5"/>
                </a:solidFill>
              </a:rPr>
              <a:t>DB: </a:t>
            </a: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accent5"/>
                </a:solidFill>
              </a:rPr>
              <a:t>Slide </a:t>
            </a:r>
            <a:r>
              <a:rPr lang="ko-KR" altLang="en-US" sz="1200" dirty="0" smtClean="0">
                <a:solidFill>
                  <a:schemeClr val="accent5"/>
                </a:solidFill>
              </a:rPr>
              <a:t>정보를 </a:t>
            </a:r>
            <a:r>
              <a:rPr lang="en-US" sz="1200" dirty="0" smtClean="0">
                <a:solidFill>
                  <a:schemeClr val="accent5"/>
                </a:solidFill>
              </a:rPr>
              <a:t>[</a:t>
            </a:r>
            <a:r>
              <a:rPr lang="en-US" sz="1200" dirty="0" smtClean="0">
                <a:solidFill>
                  <a:schemeClr val="accent5"/>
                </a:solidFill>
              </a:rPr>
              <a:t>RCMD_SLIDE] </a:t>
            </a:r>
            <a:r>
              <a:rPr lang="ko-KR" altLang="en-US" sz="1200" dirty="0" smtClean="0">
                <a:solidFill>
                  <a:schemeClr val="accent5"/>
                </a:solidFill>
              </a:rPr>
              <a:t>추가</a:t>
            </a:r>
            <a:endParaRPr lang="en-US" altLang="ko-KR" sz="1200" dirty="0" smtClean="0">
              <a:solidFill>
                <a:schemeClr val="accent5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accent5"/>
                </a:solidFill>
              </a:rPr>
              <a:t>&lt;</a:t>
            </a:r>
            <a:r>
              <a:rPr lang="en-US" sz="1200" dirty="0" err="1" smtClean="0">
                <a:solidFill>
                  <a:schemeClr val="accent5"/>
                </a:solidFill>
              </a:rPr>
              <a:t>oracle_selection</a:t>
            </a:r>
            <a:r>
              <a:rPr lang="en-US" sz="1200" dirty="0" smtClean="0">
                <a:solidFill>
                  <a:schemeClr val="accent5"/>
                </a:solidFill>
              </a:rPr>
              <a:t>&gt;</a:t>
            </a:r>
            <a:r>
              <a:rPr lang="ko-KR" altLang="en-US" sz="1200" dirty="0" smtClean="0">
                <a:solidFill>
                  <a:schemeClr val="accent5"/>
                </a:solidFill>
              </a:rPr>
              <a:t>값</a:t>
            </a:r>
            <a:r>
              <a:rPr lang="en-US" altLang="ko-KR" sz="1200" dirty="0" smtClean="0">
                <a:solidFill>
                  <a:schemeClr val="accent5"/>
                </a:solidFill>
              </a:rPr>
              <a:t>: </a:t>
            </a:r>
            <a:r>
              <a:rPr lang="en-US" sz="1200" dirty="0" smtClean="0">
                <a:solidFill>
                  <a:schemeClr val="accent5"/>
                </a:solidFill>
              </a:rPr>
              <a:t>4</a:t>
            </a:r>
            <a:endParaRPr lang="en-US" sz="1200" dirty="0" smtClean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568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1-2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검사 결과 확인 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u="sng" dirty="0" smtClean="0"/>
              <a:t>패치 </a:t>
            </a:r>
            <a:r>
              <a:rPr lang="ko-KR" altLang="en-US" u="sng" dirty="0" err="1" smtClean="0"/>
              <a:t>비추천</a:t>
            </a:r>
            <a:r>
              <a:rPr lang="ko-KR" altLang="en-US" u="sng" dirty="0" smtClean="0"/>
              <a:t> </a:t>
            </a:r>
            <a:r>
              <a:rPr lang="ko-KR" altLang="en-US" dirty="0" smtClean="0"/>
              <a:t>케이스 학습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6355" y="213342"/>
            <a:ext cx="90326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When: </a:t>
            </a:r>
            <a:r>
              <a:rPr lang="en-US" sz="16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600" dirty="0" smtClean="0">
                <a:solidFill>
                  <a:schemeClr val="accent5"/>
                </a:solidFill>
              </a:rPr>
              <a:t>의 선택 혹은 추천</a:t>
            </a:r>
            <a:r>
              <a:rPr lang="en-US" sz="1600" dirty="0" smtClean="0">
                <a:solidFill>
                  <a:schemeClr val="accent5"/>
                </a:solidFill>
              </a:rPr>
              <a:t>(2 </a:t>
            </a:r>
            <a:r>
              <a:rPr lang="en-US" sz="1600" dirty="0" smtClean="0">
                <a:solidFill>
                  <a:schemeClr val="accent5"/>
                </a:solidFill>
              </a:rPr>
              <a:t>cases)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ko-KR" altLang="en-US" sz="1600" dirty="0" smtClean="0">
                <a:solidFill>
                  <a:schemeClr val="accent5"/>
                </a:solidFill>
              </a:rPr>
              <a:t>추천 슬라이드 중 추천 패치를 선택</a:t>
            </a:r>
            <a:endParaRPr lang="en-US" sz="1600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accent5"/>
                </a:solidFill>
              </a:rPr>
              <a:t>	</a:t>
            </a:r>
            <a:r>
              <a:rPr lang="en-US" sz="1600" dirty="0" smtClean="0">
                <a:solidFill>
                  <a:schemeClr val="accent5"/>
                </a:solidFill>
              </a:rPr>
              <a:t>-&gt; ORACLE can modify(confirm/remove/recommend) patches in </a:t>
            </a:r>
            <a:r>
              <a:rPr lang="ko-KR" altLang="en-US" sz="1600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accent5"/>
                </a:solidFill>
              </a:rPr>
              <a:t> </a:t>
            </a:r>
            <a:r>
              <a:rPr lang="en-US" altLang="ko-KR" sz="1600" dirty="0" smtClean="0">
                <a:solidFill>
                  <a:schemeClr val="accent5"/>
                </a:solidFill>
              </a:rPr>
              <a:t>tab</a:t>
            </a:r>
            <a:r>
              <a:rPr lang="en-US" sz="1600" dirty="0" smtClean="0">
                <a:solidFill>
                  <a:schemeClr val="accent5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accent5"/>
                </a:solidFill>
              </a:rPr>
              <a:t>(2)</a:t>
            </a:r>
            <a:r>
              <a:rPr lang="en-US" sz="1600" b="1" dirty="0" smtClean="0">
                <a:solidFill>
                  <a:schemeClr val="accent5"/>
                </a:solidFill>
              </a:rPr>
              <a:t> </a:t>
            </a:r>
            <a:r>
              <a:rPr lang="en-US" sz="1600" b="1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이 </a:t>
            </a:r>
            <a:r>
              <a:rPr lang="ko-KR" altLang="en-US" sz="1600" b="1" dirty="0" err="1" smtClean="0">
                <a:solidFill>
                  <a:schemeClr val="accent5"/>
                </a:solidFill>
              </a:rPr>
              <a:t>비추천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 슬라이드 중 추천 패치를 선택하는 경우</a:t>
            </a:r>
            <a:endParaRPr lang="en-US" sz="1600" b="1" dirty="0" smtClean="0">
              <a:solidFill>
                <a:schemeClr val="accent5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sz="1600" dirty="0" smtClean="0">
                <a:solidFill>
                  <a:schemeClr val="accent5"/>
                </a:solidFill>
              </a:rPr>
              <a:t>	-&gt;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슬라이드 정보 </a:t>
            </a:r>
            <a:r>
              <a:rPr lang="en-US" sz="1600" dirty="0" smtClean="0">
                <a:solidFill>
                  <a:schemeClr val="accent5"/>
                </a:solidFill>
              </a:rPr>
              <a:t>[</a:t>
            </a:r>
            <a:r>
              <a:rPr lang="en-US" sz="1600" dirty="0" smtClean="0">
                <a:solidFill>
                  <a:schemeClr val="accent5"/>
                </a:solidFill>
              </a:rPr>
              <a:t>RCMD_SLIDE</a:t>
            </a:r>
            <a:r>
              <a:rPr lang="en-US" sz="1600" dirty="0" smtClean="0">
                <a:solidFill>
                  <a:schemeClr val="accent5"/>
                </a:solidFill>
              </a:rPr>
              <a:t>]</a:t>
            </a:r>
            <a:r>
              <a:rPr lang="ko-KR" altLang="en-US" sz="1600" dirty="0" smtClean="0">
                <a:solidFill>
                  <a:schemeClr val="accent5"/>
                </a:solidFill>
              </a:rPr>
              <a:t>에 추가</a:t>
            </a:r>
            <a:r>
              <a:rPr lang="en-US" altLang="ko-KR" sz="1600" dirty="0" smtClean="0">
                <a:solidFill>
                  <a:schemeClr val="accent5"/>
                </a:solidFill>
              </a:rPr>
              <a:t>.(</a:t>
            </a:r>
            <a:r>
              <a:rPr lang="en-US" sz="1600" dirty="0" smtClean="0">
                <a:solidFill>
                  <a:schemeClr val="accent5"/>
                </a:solidFill>
              </a:rPr>
              <a:t>&lt;ORACLE_SELECTION&gt;</a:t>
            </a:r>
            <a:r>
              <a:rPr lang="ko-KR" altLang="en-US" sz="1600" dirty="0" smtClean="0">
                <a:solidFill>
                  <a:schemeClr val="accent5"/>
                </a:solidFill>
              </a:rPr>
              <a:t>에</a:t>
            </a:r>
            <a:r>
              <a:rPr lang="en-US" sz="1600" dirty="0" smtClean="0">
                <a:solidFill>
                  <a:schemeClr val="accent5"/>
                </a:solidFill>
              </a:rPr>
              <a:t> 5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입력</a:t>
            </a:r>
            <a:r>
              <a:rPr lang="en-US" sz="1600" dirty="0" smtClean="0">
                <a:solidFill>
                  <a:schemeClr val="accent5"/>
                </a:solidFill>
              </a:rPr>
              <a:t>)</a:t>
            </a:r>
            <a:endParaRPr lang="en-US" sz="1600" dirty="0" smtClean="0">
              <a:solidFill>
                <a:schemeClr val="accent5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en-US" sz="1600" dirty="0">
                <a:solidFill>
                  <a:schemeClr val="accent5"/>
                </a:solidFill>
              </a:rPr>
              <a:t>	</a:t>
            </a:r>
            <a:r>
              <a:rPr lang="en-US" sz="1600" dirty="0" smtClean="0">
                <a:solidFill>
                  <a:schemeClr val="accent5"/>
                </a:solidFill>
              </a:rPr>
              <a:t>-&gt; ORACLE </a:t>
            </a:r>
            <a:r>
              <a:rPr lang="en-US" sz="1600" dirty="0">
                <a:solidFill>
                  <a:schemeClr val="accent5"/>
                </a:solidFill>
              </a:rPr>
              <a:t>can modify(confirm/remove/recommend) patches in </a:t>
            </a:r>
            <a:r>
              <a:rPr lang="ko-KR" altLang="en-US" sz="1600" dirty="0" err="1">
                <a:solidFill>
                  <a:schemeClr val="accent5"/>
                </a:solidFill>
              </a:rPr>
              <a:t>재학습</a:t>
            </a:r>
            <a:r>
              <a:rPr lang="ko-KR" altLang="en-US" sz="1600" dirty="0">
                <a:solidFill>
                  <a:schemeClr val="accent5"/>
                </a:solidFill>
              </a:rPr>
              <a:t> </a:t>
            </a:r>
            <a:r>
              <a:rPr lang="en-US" altLang="ko-KR" sz="1600" dirty="0">
                <a:solidFill>
                  <a:schemeClr val="accent5"/>
                </a:solidFill>
              </a:rPr>
              <a:t>tab</a:t>
            </a:r>
            <a:r>
              <a:rPr lang="en-US" sz="1600" dirty="0">
                <a:solidFill>
                  <a:schemeClr val="accent5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4896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1107</Words>
  <Application>Microsoft Office PowerPoint</Application>
  <PresentationFormat>와이드스크린</PresentationFormat>
  <Paragraphs>264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27</cp:revision>
  <dcterms:created xsi:type="dcterms:W3CDTF">2022-11-27T06:17:51Z</dcterms:created>
  <dcterms:modified xsi:type="dcterms:W3CDTF">2022-12-01T07:20:38Z</dcterms:modified>
</cp:coreProperties>
</file>

<file path=docProps/thumbnail.jpeg>
</file>